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Bebas Neue Bold" panose="020B0604020202020204" charset="0"/>
      <p:regular r:id="rId13"/>
    </p:embeddedFont>
    <p:embeddedFont>
      <p:font typeface="TT Fors" panose="020B0604020202020204" charset="0"/>
      <p:regular r:id="rId14"/>
    </p:embeddedFont>
    <p:embeddedFont>
      <p:font typeface="TT Fors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150" autoAdjust="0"/>
  </p:normalViewPr>
  <p:slideViewPr>
    <p:cSldViewPr>
      <p:cViewPr varScale="1">
        <p:scale>
          <a:sx n="49" d="100"/>
          <a:sy n="49" d="100"/>
        </p:scale>
        <p:origin x="10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4F209C-FAAD-4814-B552-C3973C13E793}" type="datetimeFigureOut">
              <a:rPr lang="fr-FR" smtClean="0"/>
              <a:t>17/04/2025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09EA1-F311-4ED6-BEF6-5F43FBBED345}" type="slidenum">
              <a:rPr lang="fr-FR" smtClean="0"/>
              <a:t>‹N°›</a:t>
            </a:fld>
            <a:endParaRPr lang="fr-FR"/>
          </a:p>
        </p:txBody>
      </p:sp>
    </p:spTree>
    <p:extLst>
      <p:ext uri="{BB962C8B-B14F-4D97-AF65-F5344CB8AC3E}">
        <p14:creationId xmlns:p14="http://schemas.microsoft.com/office/powerpoint/2010/main" val="3655659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projet IoT consiste à concevoir un système capable de mesurer et transmettre différentes données environnementales. L’objectif est de combiner plusieurs capteurs pour obtenir en temps réel la température, l’humidité, la pression ainsi que la position sur les axes X, Y et Z.</a:t>
            </a:r>
          </a:p>
        </p:txBody>
      </p:sp>
      <p:sp>
        <p:nvSpPr>
          <p:cNvPr id="4" name="Espace réservé du numéro de diapositive 3"/>
          <p:cNvSpPr>
            <a:spLocks noGrp="1"/>
          </p:cNvSpPr>
          <p:nvPr>
            <p:ph type="sldNum" sz="quarter" idx="5"/>
          </p:nvPr>
        </p:nvSpPr>
        <p:spPr/>
        <p:txBody>
          <a:bodyPr/>
          <a:lstStyle/>
          <a:p>
            <a:fld id="{E9A09EA1-F311-4ED6-BEF6-5F43FBBED345}" type="slidenum">
              <a:rPr lang="fr-FR" smtClean="0"/>
              <a:t>3</a:t>
            </a:fld>
            <a:endParaRPr lang="fr-FR"/>
          </a:p>
        </p:txBody>
      </p:sp>
    </p:spTree>
    <p:extLst>
      <p:ext uri="{BB962C8B-B14F-4D97-AF65-F5344CB8AC3E}">
        <p14:creationId xmlns:p14="http://schemas.microsoft.com/office/powerpoint/2010/main" val="2713706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principal enjeu était de créer une solution fiable, connectée et capable de collecter des données précises. Ces informations peuvent ensuite être utilisées pour des applications variées comme la surveillance environnementale, la domotique ou des systèmes embarqués intelligents.</a:t>
            </a:r>
          </a:p>
        </p:txBody>
      </p:sp>
      <p:sp>
        <p:nvSpPr>
          <p:cNvPr id="4" name="Espace réservé du numéro de diapositive 3"/>
          <p:cNvSpPr>
            <a:spLocks noGrp="1"/>
          </p:cNvSpPr>
          <p:nvPr>
            <p:ph type="sldNum" sz="quarter" idx="5"/>
          </p:nvPr>
        </p:nvSpPr>
        <p:spPr/>
        <p:txBody>
          <a:bodyPr/>
          <a:lstStyle/>
          <a:p>
            <a:fld id="{E9A09EA1-F311-4ED6-BEF6-5F43FBBED345}" type="slidenum">
              <a:rPr lang="fr-FR" smtClean="0"/>
              <a:t>4</a:t>
            </a:fld>
            <a:endParaRPr lang="fr-FR"/>
          </a:p>
        </p:txBody>
      </p:sp>
    </p:spTree>
    <p:extLst>
      <p:ext uri="{BB962C8B-B14F-4D97-AF65-F5344CB8AC3E}">
        <p14:creationId xmlns:p14="http://schemas.microsoft.com/office/powerpoint/2010/main" val="3728536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L’architecture du projet repose sur un microcontrôleur connecté à plusieurs capteurs via un </a:t>
            </a:r>
            <a:r>
              <a:rPr lang="fr-FR" dirty="0" err="1"/>
              <a:t>shield</a:t>
            </a:r>
            <a:r>
              <a:rPr lang="fr-FR" dirty="0"/>
              <a:t>. Les données collectées sont envoyées via </a:t>
            </a:r>
            <a:r>
              <a:rPr lang="fr-FR" dirty="0" err="1"/>
              <a:t>LoRaWAN</a:t>
            </a:r>
            <a:r>
              <a:rPr lang="fr-FR" dirty="0"/>
              <a:t> à une plateforme cloud pour être visualisées.</a:t>
            </a:r>
          </a:p>
        </p:txBody>
      </p:sp>
      <p:sp>
        <p:nvSpPr>
          <p:cNvPr id="4" name="Espace réservé du numéro de diapositive 3"/>
          <p:cNvSpPr>
            <a:spLocks noGrp="1"/>
          </p:cNvSpPr>
          <p:nvPr>
            <p:ph type="sldNum" sz="quarter" idx="5"/>
          </p:nvPr>
        </p:nvSpPr>
        <p:spPr/>
        <p:txBody>
          <a:bodyPr/>
          <a:lstStyle/>
          <a:p>
            <a:fld id="{E9A09EA1-F311-4ED6-BEF6-5F43FBBED345}" type="slidenum">
              <a:rPr lang="fr-FR" smtClean="0"/>
              <a:t>5</a:t>
            </a:fld>
            <a:endParaRPr lang="fr-FR"/>
          </a:p>
        </p:txBody>
      </p:sp>
    </p:spTree>
    <p:extLst>
      <p:ext uri="{BB962C8B-B14F-4D97-AF65-F5344CB8AC3E}">
        <p14:creationId xmlns:p14="http://schemas.microsoft.com/office/powerpoint/2010/main" val="151287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fr-FR" dirty="0"/>
              <a:t>Côté matériel, nous avons utilisé :</a:t>
            </a:r>
          </a:p>
          <a:p>
            <a:pPr>
              <a:buFont typeface="Arial" panose="020B0604020202020204" pitchFamily="34" charset="0"/>
              <a:buChar char="•"/>
            </a:pPr>
            <a:r>
              <a:rPr lang="fr-FR" dirty="0"/>
              <a:t>Le </a:t>
            </a:r>
            <a:r>
              <a:rPr lang="fr-FR" b="1" dirty="0" err="1"/>
              <a:t>shield</a:t>
            </a:r>
            <a:r>
              <a:rPr lang="fr-FR" b="1" dirty="0"/>
              <a:t> X-NUCLEO-IKS01A3</a:t>
            </a:r>
            <a:endParaRPr lang="fr-FR" dirty="0"/>
          </a:p>
          <a:p>
            <a:pPr>
              <a:buFont typeface="Arial" panose="020B0604020202020204" pitchFamily="34" charset="0"/>
              <a:buChar char="•"/>
            </a:pPr>
            <a:r>
              <a:rPr lang="fr-FR" dirty="0"/>
              <a:t>Le </a:t>
            </a:r>
            <a:r>
              <a:rPr lang="fr-FR" b="1" dirty="0"/>
              <a:t>capteur HTS221</a:t>
            </a:r>
            <a:r>
              <a:rPr lang="fr-FR" dirty="0"/>
              <a:t> pour la température et l’humidité</a:t>
            </a:r>
          </a:p>
          <a:p>
            <a:pPr>
              <a:buFont typeface="Arial" panose="020B0604020202020204" pitchFamily="34" charset="0"/>
              <a:buChar char="•"/>
            </a:pPr>
            <a:r>
              <a:rPr lang="fr-FR" dirty="0"/>
              <a:t>Le </a:t>
            </a:r>
            <a:r>
              <a:rPr lang="fr-FR" b="1" dirty="0"/>
              <a:t>capteur LPS22HH</a:t>
            </a:r>
            <a:r>
              <a:rPr lang="fr-FR" dirty="0"/>
              <a:t> pour la pression</a:t>
            </a:r>
          </a:p>
          <a:p>
            <a:r>
              <a:rPr lang="fr-FR" dirty="0"/>
              <a:t>Ces éléments sont connectés au microcontrôleur qui centralise les données.</a:t>
            </a:r>
          </a:p>
          <a:p>
            <a:endParaRPr lang="fr-FR" dirty="0"/>
          </a:p>
        </p:txBody>
      </p:sp>
      <p:sp>
        <p:nvSpPr>
          <p:cNvPr id="4" name="Espace réservé du numéro de diapositive 3"/>
          <p:cNvSpPr>
            <a:spLocks noGrp="1"/>
          </p:cNvSpPr>
          <p:nvPr>
            <p:ph type="sldNum" sz="quarter" idx="5"/>
          </p:nvPr>
        </p:nvSpPr>
        <p:spPr/>
        <p:txBody>
          <a:bodyPr/>
          <a:lstStyle/>
          <a:p>
            <a:fld id="{E9A09EA1-F311-4ED6-BEF6-5F43FBBED345}" type="slidenum">
              <a:rPr lang="fr-FR" smtClean="0"/>
              <a:t>6</a:t>
            </a:fld>
            <a:endParaRPr lang="fr-FR"/>
          </a:p>
        </p:txBody>
      </p:sp>
    </p:spTree>
    <p:extLst>
      <p:ext uri="{BB962C8B-B14F-4D97-AF65-F5344CB8AC3E}">
        <p14:creationId xmlns:p14="http://schemas.microsoft.com/office/powerpoint/2010/main" val="300213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None/>
            </a:pPr>
            <a:r>
              <a:rPr lang="fr-FR" dirty="0"/>
              <a:t>Pour la partie logicielle :</a:t>
            </a:r>
          </a:p>
          <a:p>
            <a:pPr>
              <a:buFont typeface="Arial" panose="020B0604020202020204" pitchFamily="34" charset="0"/>
              <a:buChar char="•"/>
            </a:pPr>
            <a:r>
              <a:rPr lang="fr-FR" b="1" dirty="0"/>
              <a:t>STM32-Cube IDE</a:t>
            </a:r>
            <a:r>
              <a:rPr lang="fr-FR" dirty="0"/>
              <a:t> a été utilisé pour programmer le microcontrôleur</a:t>
            </a:r>
          </a:p>
          <a:p>
            <a:pPr>
              <a:buFont typeface="Arial" panose="020B0604020202020204" pitchFamily="34" charset="0"/>
              <a:buChar char="•"/>
            </a:pPr>
            <a:r>
              <a:rPr lang="fr-FR" dirty="0"/>
              <a:t>Les données sont envoyées via </a:t>
            </a:r>
            <a:r>
              <a:rPr lang="fr-FR" b="1" dirty="0"/>
              <a:t>The </a:t>
            </a:r>
            <a:r>
              <a:rPr lang="fr-FR" b="1" dirty="0" err="1"/>
              <a:t>Things</a:t>
            </a:r>
            <a:r>
              <a:rPr lang="fr-FR" b="1" dirty="0"/>
              <a:t> Network</a:t>
            </a:r>
            <a:endParaRPr lang="fr-FR" dirty="0"/>
          </a:p>
          <a:p>
            <a:pPr>
              <a:buFont typeface="Arial" panose="020B0604020202020204" pitchFamily="34" charset="0"/>
              <a:buChar char="•"/>
            </a:pPr>
            <a:r>
              <a:rPr lang="fr-FR" dirty="0"/>
              <a:t>Puis elles sont visualisées sur </a:t>
            </a:r>
            <a:r>
              <a:rPr lang="fr-FR" b="1" dirty="0"/>
              <a:t>Tago.IO</a:t>
            </a:r>
            <a:r>
              <a:rPr lang="fr-FR" dirty="0"/>
              <a:t>, une plateforme de </a:t>
            </a:r>
            <a:r>
              <a:rPr lang="fr-FR" dirty="0" err="1"/>
              <a:t>dashboard</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E9A09EA1-F311-4ED6-BEF6-5F43FBBED345}" type="slidenum">
              <a:rPr lang="fr-FR" smtClean="0"/>
              <a:t>7</a:t>
            </a:fld>
            <a:endParaRPr lang="fr-FR"/>
          </a:p>
        </p:txBody>
      </p:sp>
    </p:spTree>
    <p:extLst>
      <p:ext uri="{BB962C8B-B14F-4D97-AF65-F5344CB8AC3E}">
        <p14:creationId xmlns:p14="http://schemas.microsoft.com/office/powerpoint/2010/main" val="1312111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35.jpe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sv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a:off x="9665183" y="-1364650"/>
            <a:ext cx="8732754" cy="13016300"/>
          </a:xfrm>
          <a:custGeom>
            <a:avLst/>
            <a:gdLst/>
            <a:ahLst/>
            <a:cxnLst/>
            <a:rect l="l" t="t" r="r" b="b"/>
            <a:pathLst>
              <a:path w="8732754" h="13016300">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3" name="Group 3"/>
          <p:cNvGrpSpPr/>
          <p:nvPr/>
        </p:nvGrpSpPr>
        <p:grpSpPr>
          <a:xfrm>
            <a:off x="9916760" y="1028700"/>
            <a:ext cx="8229600" cy="822960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fr-FR"/>
            </a:p>
          </p:txBody>
        </p:sp>
        <p:sp>
          <p:nvSpPr>
            <p:cNvPr id="5" name="TextBox 5"/>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6" name="Group 6"/>
          <p:cNvGrpSpPr/>
          <p:nvPr/>
        </p:nvGrpSpPr>
        <p:grpSpPr>
          <a:xfrm>
            <a:off x="10479057" y="1590998"/>
            <a:ext cx="7105005" cy="71050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238125" cap="sq">
              <a:solidFill>
                <a:srgbClr val="262262"/>
              </a:solidFill>
              <a:prstDash val="solid"/>
              <a:miter/>
            </a:ln>
          </p:spPr>
          <p:txBody>
            <a:bodyPr/>
            <a:lstStyle/>
            <a:p>
              <a:endParaRPr lang="fr-FR"/>
            </a:p>
          </p:txBody>
        </p:sp>
      </p:grpSp>
      <p:sp>
        <p:nvSpPr>
          <p:cNvPr id="8" name="TextBox 8"/>
          <p:cNvSpPr txBox="1"/>
          <p:nvPr/>
        </p:nvSpPr>
        <p:spPr>
          <a:xfrm>
            <a:off x="1028700" y="2792614"/>
            <a:ext cx="8605034" cy="4175550"/>
          </a:xfrm>
          <a:prstGeom prst="rect">
            <a:avLst/>
          </a:prstGeom>
        </p:spPr>
        <p:txBody>
          <a:bodyPr lIns="0" tIns="0" rIns="0" bIns="0" rtlCol="0" anchor="t">
            <a:spAutoFit/>
          </a:bodyPr>
          <a:lstStyle/>
          <a:p>
            <a:pPr algn="ctr">
              <a:lnSpc>
                <a:spcPts val="15973"/>
              </a:lnSpc>
            </a:pPr>
            <a:r>
              <a:rPr lang="en-US" sz="16134" b="1" spc="-322">
                <a:solidFill>
                  <a:srgbClr val="F3F6FA"/>
                </a:solidFill>
                <a:latin typeface="Bebas Neue Bold"/>
                <a:ea typeface="Bebas Neue Bold"/>
                <a:cs typeface="Bebas Neue Bold"/>
                <a:sym typeface="Bebas Neue Bold"/>
              </a:rPr>
              <a:t>Projet </a:t>
            </a:r>
          </a:p>
          <a:p>
            <a:pPr algn="ctr">
              <a:lnSpc>
                <a:spcPts val="15973"/>
              </a:lnSpc>
            </a:pPr>
            <a:r>
              <a:rPr lang="en-US" sz="16134" b="1" spc="-322">
                <a:solidFill>
                  <a:srgbClr val="F3F6FA"/>
                </a:solidFill>
                <a:latin typeface="Bebas Neue Bold"/>
                <a:ea typeface="Bebas Neue Bold"/>
                <a:cs typeface="Bebas Neue Bold"/>
                <a:sym typeface="Bebas Neue Bold"/>
              </a:rPr>
              <a:t>IOT</a:t>
            </a:r>
          </a:p>
        </p:txBody>
      </p:sp>
      <p:sp>
        <p:nvSpPr>
          <p:cNvPr id="9" name="TextBox 9"/>
          <p:cNvSpPr txBox="1"/>
          <p:nvPr/>
        </p:nvSpPr>
        <p:spPr>
          <a:xfrm>
            <a:off x="1028700" y="7858218"/>
            <a:ext cx="4079365" cy="384810"/>
          </a:xfrm>
          <a:prstGeom prst="rect">
            <a:avLst/>
          </a:prstGeom>
        </p:spPr>
        <p:txBody>
          <a:bodyPr lIns="0" tIns="0" rIns="0" bIns="0" rtlCol="0" anchor="t">
            <a:spAutoFit/>
          </a:bodyPr>
          <a:lstStyle/>
          <a:p>
            <a:pPr algn="l">
              <a:lnSpc>
                <a:spcPts val="2969"/>
              </a:lnSpc>
            </a:pPr>
            <a:r>
              <a:rPr lang="en-US" sz="2999" b="1">
                <a:solidFill>
                  <a:srgbClr val="F3F6FA"/>
                </a:solidFill>
                <a:latin typeface="TT Fors Bold"/>
                <a:ea typeface="TT Fors Bold"/>
                <a:cs typeface="TT Fors Bold"/>
                <a:sym typeface="TT Fors Bold"/>
              </a:rPr>
              <a:t>Presented by </a:t>
            </a:r>
          </a:p>
        </p:txBody>
      </p:sp>
      <p:sp>
        <p:nvSpPr>
          <p:cNvPr id="10" name="TextBox 10"/>
          <p:cNvSpPr txBox="1"/>
          <p:nvPr/>
        </p:nvSpPr>
        <p:spPr>
          <a:xfrm>
            <a:off x="1028700" y="8319227"/>
            <a:ext cx="7836674" cy="1516380"/>
          </a:xfrm>
          <a:prstGeom prst="rect">
            <a:avLst/>
          </a:prstGeom>
        </p:spPr>
        <p:txBody>
          <a:bodyPr lIns="0" tIns="0" rIns="0" bIns="0" rtlCol="0" anchor="t">
            <a:spAutoFit/>
          </a:bodyPr>
          <a:lstStyle/>
          <a:p>
            <a:pPr algn="l">
              <a:lnSpc>
                <a:spcPts val="3959"/>
              </a:lnSpc>
            </a:pPr>
            <a:r>
              <a:rPr lang="en-US" sz="3999">
                <a:solidFill>
                  <a:srgbClr val="F3F6FA"/>
                </a:solidFill>
                <a:latin typeface="TT Fors"/>
                <a:ea typeface="TT Fors"/>
                <a:cs typeface="TT Fors"/>
                <a:sym typeface="TT Fors"/>
              </a:rPr>
              <a:t>Corentin Sauvecanne Aubert, Lucas Berenguier,Benjamin Cintas</a:t>
            </a:r>
          </a:p>
        </p:txBody>
      </p:sp>
      <p:sp>
        <p:nvSpPr>
          <p:cNvPr id="11" name="Freeform 11"/>
          <p:cNvSpPr/>
          <p:nvPr/>
        </p:nvSpPr>
        <p:spPr>
          <a:xfrm>
            <a:off x="4502700" y="-4791631"/>
            <a:ext cx="4598385" cy="6853961"/>
          </a:xfrm>
          <a:custGeom>
            <a:avLst/>
            <a:gdLst/>
            <a:ahLst/>
            <a:cxnLst/>
            <a:rect l="l" t="t" r="r" b="b"/>
            <a:pathLst>
              <a:path w="4598385" h="6853961">
                <a:moveTo>
                  <a:pt x="0" y="0"/>
                </a:moveTo>
                <a:lnTo>
                  <a:pt x="4598385" y="0"/>
                </a:lnTo>
                <a:lnTo>
                  <a:pt x="4598385" y="6853962"/>
                </a:lnTo>
                <a:lnTo>
                  <a:pt x="0" y="6853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12" name="Freeform 12"/>
          <p:cNvSpPr/>
          <p:nvPr/>
        </p:nvSpPr>
        <p:spPr>
          <a:xfrm>
            <a:off x="6801893" y="8841588"/>
            <a:ext cx="3321592" cy="4950883"/>
          </a:xfrm>
          <a:custGeom>
            <a:avLst/>
            <a:gdLst/>
            <a:ahLst/>
            <a:cxnLst/>
            <a:rect l="l" t="t" r="r" b="b"/>
            <a:pathLst>
              <a:path w="3321592" h="4950883">
                <a:moveTo>
                  <a:pt x="0" y="0"/>
                </a:moveTo>
                <a:lnTo>
                  <a:pt x="3321592" y="0"/>
                </a:lnTo>
                <a:lnTo>
                  <a:pt x="3321592" y="4950883"/>
                </a:lnTo>
                <a:lnTo>
                  <a:pt x="0" y="49508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703938" y="4229100"/>
            <a:ext cx="8605034" cy="2160631"/>
          </a:xfrm>
          <a:prstGeom prst="rect">
            <a:avLst/>
          </a:prstGeom>
        </p:spPr>
        <p:txBody>
          <a:bodyPr lIns="0" tIns="0" rIns="0" bIns="0" rtlCol="0" anchor="t">
            <a:spAutoFit/>
          </a:bodyPr>
          <a:lstStyle/>
          <a:p>
            <a:pPr algn="l">
              <a:lnSpc>
                <a:spcPts val="15973"/>
              </a:lnSpc>
            </a:pPr>
            <a:r>
              <a:rPr lang="en-US" sz="16134" b="1" spc="-322" dirty="0">
                <a:solidFill>
                  <a:srgbClr val="F3F6FA"/>
                </a:solidFill>
                <a:latin typeface="Bebas Neue Bold"/>
                <a:ea typeface="Bebas Neue Bold"/>
                <a:cs typeface="Bebas Neue Bold"/>
                <a:sym typeface="Bebas Neue Bold"/>
              </a:rPr>
              <a:t>Thank you</a:t>
            </a:r>
          </a:p>
        </p:txBody>
      </p:sp>
      <p:sp>
        <p:nvSpPr>
          <p:cNvPr id="3" name="TextBox 3"/>
          <p:cNvSpPr txBox="1"/>
          <p:nvPr/>
        </p:nvSpPr>
        <p:spPr>
          <a:xfrm>
            <a:off x="1028700" y="1095375"/>
            <a:ext cx="2909903" cy="418592"/>
          </a:xfrm>
          <a:prstGeom prst="rect">
            <a:avLst/>
          </a:prstGeom>
        </p:spPr>
        <p:txBody>
          <a:bodyPr lIns="0" tIns="0" rIns="0" bIns="0" rtlCol="0" anchor="t">
            <a:spAutoFit/>
          </a:bodyPr>
          <a:lstStyle/>
          <a:p>
            <a:pPr algn="l">
              <a:lnSpc>
                <a:spcPts val="3163"/>
              </a:lnSpc>
            </a:pPr>
            <a:r>
              <a:rPr lang="en-US" sz="3195">
                <a:solidFill>
                  <a:srgbClr val="F3F6FA"/>
                </a:solidFill>
                <a:latin typeface="TT Fors"/>
                <a:ea typeface="TT Fors"/>
                <a:cs typeface="TT Fors"/>
                <a:sym typeface="TT Fors"/>
              </a:rPr>
              <a:t>Salford &amp; Co.</a:t>
            </a:r>
          </a:p>
        </p:txBody>
      </p:sp>
      <p:sp>
        <p:nvSpPr>
          <p:cNvPr id="4" name="Freeform 4"/>
          <p:cNvSpPr/>
          <p:nvPr/>
        </p:nvSpPr>
        <p:spPr>
          <a:xfrm>
            <a:off x="9665182" y="-984953"/>
            <a:ext cx="8732754" cy="13016300"/>
          </a:xfrm>
          <a:custGeom>
            <a:avLst/>
            <a:gdLst/>
            <a:ahLst/>
            <a:cxnLst/>
            <a:rect l="l" t="t" r="r" b="b"/>
            <a:pathLst>
              <a:path w="8732754" h="13016300">
                <a:moveTo>
                  <a:pt x="0" y="0"/>
                </a:moveTo>
                <a:lnTo>
                  <a:pt x="8732754" y="0"/>
                </a:lnTo>
                <a:lnTo>
                  <a:pt x="8732754" y="13016300"/>
                </a:lnTo>
                <a:lnTo>
                  <a:pt x="0" y="13016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5" name="Group 5"/>
          <p:cNvGrpSpPr/>
          <p:nvPr/>
        </p:nvGrpSpPr>
        <p:grpSpPr>
          <a:xfrm>
            <a:off x="9916760" y="1028700"/>
            <a:ext cx="8229600" cy="82296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fr-FR"/>
            </a:p>
          </p:txBody>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8" name="Group 8"/>
          <p:cNvGrpSpPr/>
          <p:nvPr/>
        </p:nvGrpSpPr>
        <p:grpSpPr>
          <a:xfrm>
            <a:off x="10479057" y="1590998"/>
            <a:ext cx="7105005" cy="71050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7032" t="-20814" r="-53963"/>
              </a:stretch>
            </a:blipFill>
            <a:ln w="238125" cap="sq">
              <a:solidFill>
                <a:srgbClr val="262262"/>
              </a:solidFill>
              <a:prstDash val="solid"/>
              <a:miter/>
            </a:ln>
          </p:spPr>
          <p:txBody>
            <a:bodyPr/>
            <a:lstStyle/>
            <a:p>
              <a:endParaRPr lang="fr-FR"/>
            </a:p>
          </p:txBody>
        </p:sp>
      </p:grpSp>
      <p:sp>
        <p:nvSpPr>
          <p:cNvPr id="16" name="Freeform 16"/>
          <p:cNvSpPr/>
          <p:nvPr/>
        </p:nvSpPr>
        <p:spPr>
          <a:xfrm>
            <a:off x="4502700" y="-4791631"/>
            <a:ext cx="4598385" cy="6853961"/>
          </a:xfrm>
          <a:custGeom>
            <a:avLst/>
            <a:gdLst/>
            <a:ahLst/>
            <a:cxnLst/>
            <a:rect l="l" t="t" r="r" b="b"/>
            <a:pathLst>
              <a:path w="4598385" h="6853961">
                <a:moveTo>
                  <a:pt x="0" y="0"/>
                </a:moveTo>
                <a:lnTo>
                  <a:pt x="4598385" y="0"/>
                </a:lnTo>
                <a:lnTo>
                  <a:pt x="4598385" y="6853962"/>
                </a:lnTo>
                <a:lnTo>
                  <a:pt x="0" y="68539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17" name="Freeform 17"/>
          <p:cNvSpPr/>
          <p:nvPr/>
        </p:nvSpPr>
        <p:spPr>
          <a:xfrm>
            <a:off x="6343591" y="8957310"/>
            <a:ext cx="3321592" cy="4950883"/>
          </a:xfrm>
          <a:custGeom>
            <a:avLst/>
            <a:gdLst/>
            <a:ahLst/>
            <a:cxnLst/>
            <a:rect l="l" t="t" r="r" b="b"/>
            <a:pathLst>
              <a:path w="3321592" h="4950883">
                <a:moveTo>
                  <a:pt x="0" y="0"/>
                </a:moveTo>
                <a:lnTo>
                  <a:pt x="3321592" y="0"/>
                </a:lnTo>
                <a:lnTo>
                  <a:pt x="3321592" y="4950883"/>
                </a:lnTo>
                <a:lnTo>
                  <a:pt x="0" y="495088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5400000">
            <a:off x="1009392" y="-3719573"/>
            <a:ext cx="11892632" cy="17726146"/>
          </a:xfrm>
          <a:custGeom>
            <a:avLst/>
            <a:gdLst/>
            <a:ahLst/>
            <a:cxnLst/>
            <a:rect l="l" t="t" r="r" b="b"/>
            <a:pathLst>
              <a:path w="11892632" h="17726146">
                <a:moveTo>
                  <a:pt x="0" y="0"/>
                </a:moveTo>
                <a:lnTo>
                  <a:pt x="11892633" y="0"/>
                </a:lnTo>
                <a:lnTo>
                  <a:pt x="11892633" y="17726146"/>
                </a:lnTo>
                <a:lnTo>
                  <a:pt x="0" y="17726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
        <p:nvSpPr>
          <p:cNvPr id="3" name="TextBox 3"/>
          <p:cNvSpPr txBox="1"/>
          <p:nvPr/>
        </p:nvSpPr>
        <p:spPr>
          <a:xfrm>
            <a:off x="1028700" y="2135985"/>
            <a:ext cx="6076396" cy="1738110"/>
          </a:xfrm>
          <a:prstGeom prst="rect">
            <a:avLst/>
          </a:prstGeom>
        </p:spPr>
        <p:txBody>
          <a:bodyPr lIns="0" tIns="0" rIns="0" bIns="0" rtlCol="0" anchor="t">
            <a:spAutoFit/>
          </a:bodyPr>
          <a:lstStyle/>
          <a:p>
            <a:pPr algn="l">
              <a:lnSpc>
                <a:spcPts val="12846"/>
              </a:lnSpc>
            </a:pPr>
            <a:r>
              <a:rPr lang="en-US" sz="12976" b="1" spc="-259">
                <a:solidFill>
                  <a:srgbClr val="F3F6FA"/>
                </a:solidFill>
                <a:latin typeface="Bebas Neue Bold"/>
                <a:ea typeface="Bebas Neue Bold"/>
                <a:cs typeface="Bebas Neue Bold"/>
                <a:sym typeface="Bebas Neue Bold"/>
              </a:rPr>
              <a:t>SOMMAIRE</a:t>
            </a:r>
          </a:p>
        </p:txBody>
      </p:sp>
      <p:grpSp>
        <p:nvGrpSpPr>
          <p:cNvPr id="4" name="Group 4"/>
          <p:cNvGrpSpPr/>
          <p:nvPr/>
        </p:nvGrpSpPr>
        <p:grpSpPr>
          <a:xfrm>
            <a:off x="9665183" y="1028700"/>
            <a:ext cx="8229600" cy="822960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fr-FR"/>
            </a:p>
          </p:txBody>
        </p:sp>
        <p:sp>
          <p:nvSpPr>
            <p:cNvPr id="6" name="TextBox 6"/>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7" name="Group 7"/>
          <p:cNvGrpSpPr/>
          <p:nvPr/>
        </p:nvGrpSpPr>
        <p:grpSpPr>
          <a:xfrm>
            <a:off x="10227481" y="1590998"/>
            <a:ext cx="7105005" cy="7105005"/>
            <a:chOff x="0" y="0"/>
            <a:chExt cx="812800" cy="812800"/>
          </a:xfrm>
        </p:grpSpPr>
        <p:sp>
          <p:nvSpPr>
            <p:cNvPr id="8" name="Freeform 8"/>
            <p:cNvSpPr/>
            <p:nvPr/>
          </p:nvSpPr>
          <p:spPr>
            <a:xfrm flipH="1">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close/>
                </a:path>
              </a:pathLst>
            </a:custGeom>
            <a:blipFill>
              <a:blip r:embed="rId4"/>
              <a:stretch>
                <a:fillRect r="-50000"/>
              </a:stretch>
            </a:blipFill>
            <a:ln w="238125" cap="sq">
              <a:solidFill>
                <a:srgbClr val="262262"/>
              </a:solidFill>
              <a:prstDash val="solid"/>
              <a:miter/>
            </a:ln>
          </p:spPr>
          <p:txBody>
            <a:bodyPr/>
            <a:lstStyle/>
            <a:p>
              <a:endParaRPr lang="fr-FR"/>
            </a:p>
          </p:txBody>
        </p:sp>
      </p:grpSp>
      <p:sp>
        <p:nvSpPr>
          <p:cNvPr id="9" name="TextBox 9"/>
          <p:cNvSpPr txBox="1"/>
          <p:nvPr/>
        </p:nvSpPr>
        <p:spPr>
          <a:xfrm>
            <a:off x="809692" y="4119983"/>
            <a:ext cx="5268278" cy="3824551"/>
          </a:xfrm>
          <a:prstGeom prst="rect">
            <a:avLst/>
          </a:prstGeom>
        </p:spPr>
        <p:txBody>
          <a:bodyPr lIns="0" tIns="0" rIns="0" bIns="0" rtlCol="0" anchor="t">
            <a:spAutoFit/>
          </a:bodyPr>
          <a:lstStyle/>
          <a:p>
            <a:pPr marL="735909" lvl="1" indent="-367954" algn="just">
              <a:lnSpc>
                <a:spcPts val="4260"/>
              </a:lnSpc>
              <a:buFont typeface="Arial"/>
              <a:buChar char="•"/>
            </a:pPr>
            <a:r>
              <a:rPr lang="en-US" sz="3408">
                <a:solidFill>
                  <a:srgbClr val="F3F6FA"/>
                </a:solidFill>
                <a:latin typeface="TT Fors"/>
                <a:ea typeface="TT Fors"/>
                <a:cs typeface="TT Fors"/>
                <a:sym typeface="TT Fors"/>
              </a:rPr>
              <a:t>Présentation du projet </a:t>
            </a:r>
          </a:p>
          <a:p>
            <a:pPr marL="735909" lvl="1" indent="-367954" algn="just">
              <a:lnSpc>
                <a:spcPts val="4260"/>
              </a:lnSpc>
              <a:buFont typeface="Arial"/>
              <a:buChar char="•"/>
            </a:pPr>
            <a:r>
              <a:rPr lang="en-US" sz="3408">
                <a:solidFill>
                  <a:srgbClr val="F3F6FA"/>
                </a:solidFill>
                <a:latin typeface="TT Fors"/>
                <a:ea typeface="TT Fors"/>
                <a:cs typeface="TT Fors"/>
                <a:sym typeface="TT Fors"/>
              </a:rPr>
              <a:t>Enjeu</a:t>
            </a:r>
          </a:p>
          <a:p>
            <a:pPr marL="735909" lvl="1" indent="-367954" algn="just">
              <a:lnSpc>
                <a:spcPts val="4260"/>
              </a:lnSpc>
              <a:buFont typeface="Arial"/>
              <a:buChar char="•"/>
            </a:pPr>
            <a:r>
              <a:rPr lang="en-US" sz="3408">
                <a:solidFill>
                  <a:srgbClr val="F3F6FA"/>
                </a:solidFill>
                <a:latin typeface="TT Fors"/>
                <a:ea typeface="TT Fors"/>
                <a:cs typeface="TT Fors"/>
                <a:sym typeface="TT Fors"/>
              </a:rPr>
              <a:t>Architecture ​</a:t>
            </a:r>
          </a:p>
          <a:p>
            <a:pPr marL="735909" lvl="1" indent="-367954" algn="just">
              <a:lnSpc>
                <a:spcPts val="4260"/>
              </a:lnSpc>
              <a:buFont typeface="Arial"/>
              <a:buChar char="•"/>
            </a:pPr>
            <a:r>
              <a:rPr lang="en-US" sz="3408">
                <a:solidFill>
                  <a:srgbClr val="F3F6FA"/>
                </a:solidFill>
                <a:latin typeface="TT Fors"/>
                <a:ea typeface="TT Fors"/>
                <a:cs typeface="TT Fors"/>
                <a:sym typeface="TT Fors"/>
              </a:rPr>
              <a:t>Résolution</a:t>
            </a:r>
          </a:p>
          <a:p>
            <a:pPr marL="735909" lvl="1" indent="-367954" algn="just">
              <a:lnSpc>
                <a:spcPts val="4260"/>
              </a:lnSpc>
              <a:buFont typeface="Arial"/>
              <a:buChar char="•"/>
            </a:pPr>
            <a:r>
              <a:rPr lang="en-US" sz="3408">
                <a:solidFill>
                  <a:srgbClr val="F3F6FA"/>
                </a:solidFill>
                <a:latin typeface="TT Fors"/>
                <a:ea typeface="TT Fors"/>
                <a:cs typeface="TT Fors"/>
                <a:sym typeface="TT Fors"/>
              </a:rPr>
              <a:t>Difficultés rencontrées​</a:t>
            </a:r>
          </a:p>
          <a:p>
            <a:pPr marL="735909" lvl="1" indent="-367954" algn="just">
              <a:lnSpc>
                <a:spcPts val="4260"/>
              </a:lnSpc>
              <a:buFont typeface="Arial"/>
              <a:buChar char="•"/>
            </a:pPr>
            <a:r>
              <a:rPr lang="en-US" sz="3408">
                <a:solidFill>
                  <a:srgbClr val="F3F6FA"/>
                </a:solidFill>
                <a:latin typeface="TT Fors"/>
                <a:ea typeface="TT Fors"/>
                <a:cs typeface="TT Fors"/>
                <a:sym typeface="TT Fors"/>
              </a:rPr>
              <a:t>Conclusion</a:t>
            </a:r>
          </a:p>
          <a:p>
            <a:pPr algn="just">
              <a:lnSpc>
                <a:spcPts val="5010"/>
              </a:lnSpc>
              <a:spcBef>
                <a:spcPct val="0"/>
              </a:spcBef>
            </a:pPr>
            <a:endParaRPr lang="en-US" sz="3408">
              <a:solidFill>
                <a:srgbClr val="F3F6FA"/>
              </a:solidFill>
              <a:latin typeface="TT Fors"/>
              <a:ea typeface="TT Fors"/>
              <a:cs typeface="TT Fors"/>
              <a:sym typeface="TT For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2700000">
            <a:off x="16077641" y="-3942177"/>
            <a:ext cx="5719997" cy="8525741"/>
          </a:xfrm>
          <a:custGeom>
            <a:avLst/>
            <a:gdLst/>
            <a:ahLst/>
            <a:cxnLst/>
            <a:rect l="l" t="t" r="r" b="b"/>
            <a:pathLst>
              <a:path w="5719997" h="8525741">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2700000">
            <a:off x="-3464289" y="6664482"/>
            <a:ext cx="5719997" cy="8525741"/>
          </a:xfrm>
          <a:custGeom>
            <a:avLst/>
            <a:gdLst/>
            <a:ahLst/>
            <a:cxnLst/>
            <a:rect l="l" t="t" r="r" b="b"/>
            <a:pathLst>
              <a:path w="5719997" h="8525741">
                <a:moveTo>
                  <a:pt x="0" y="0"/>
                </a:moveTo>
                <a:lnTo>
                  <a:pt x="5719997" y="0"/>
                </a:lnTo>
                <a:lnTo>
                  <a:pt x="5719997" y="8525741"/>
                </a:lnTo>
                <a:lnTo>
                  <a:pt x="0" y="85257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3929123" y="2857500"/>
            <a:ext cx="10429754" cy="6691169"/>
          </a:xfrm>
          <a:custGeom>
            <a:avLst/>
            <a:gdLst/>
            <a:ahLst/>
            <a:cxnLst/>
            <a:rect l="l" t="t" r="r" b="b"/>
            <a:pathLst>
              <a:path w="7143508" h="4950505">
                <a:moveTo>
                  <a:pt x="0" y="0"/>
                </a:moveTo>
                <a:lnTo>
                  <a:pt x="7143508" y="0"/>
                </a:lnTo>
                <a:lnTo>
                  <a:pt x="7143508" y="4950505"/>
                </a:lnTo>
                <a:lnTo>
                  <a:pt x="0" y="4950505"/>
                </a:lnTo>
                <a:lnTo>
                  <a:pt x="0" y="0"/>
                </a:lnTo>
                <a:close/>
              </a:path>
            </a:pathLst>
          </a:custGeom>
          <a:blipFill>
            <a:blip r:embed="rId5"/>
            <a:stretch>
              <a:fillRect t="-4562" b="-4562"/>
            </a:stretch>
          </a:blipFill>
        </p:spPr>
        <p:txBody>
          <a:bodyPr/>
          <a:lstStyle/>
          <a:p>
            <a:endParaRPr lang="fr-FR"/>
          </a:p>
        </p:txBody>
      </p:sp>
      <p:sp>
        <p:nvSpPr>
          <p:cNvPr id="5" name="TextBox 5"/>
          <p:cNvSpPr txBox="1"/>
          <p:nvPr/>
        </p:nvSpPr>
        <p:spPr>
          <a:xfrm>
            <a:off x="1028700" y="1666447"/>
            <a:ext cx="9736232" cy="900684"/>
          </a:xfrm>
          <a:prstGeom prst="rect">
            <a:avLst/>
          </a:prstGeom>
        </p:spPr>
        <p:txBody>
          <a:bodyPr lIns="0" tIns="0" rIns="0" bIns="0" rtlCol="0" anchor="t">
            <a:spAutoFit/>
          </a:bodyPr>
          <a:lstStyle/>
          <a:p>
            <a:pPr algn="l">
              <a:lnSpc>
                <a:spcPts val="6632"/>
              </a:lnSpc>
            </a:pPr>
            <a:r>
              <a:rPr lang="en-US" sz="6699" b="1" spc="-133">
                <a:solidFill>
                  <a:srgbClr val="F3F6FA"/>
                </a:solidFill>
                <a:latin typeface="Bebas Neue Bold"/>
                <a:ea typeface="Bebas Neue Bold"/>
                <a:cs typeface="Bebas Neue Bold"/>
                <a:sym typeface="Bebas Neue Bold"/>
              </a:rPr>
              <a:t>Présentation du projet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8100000">
            <a:off x="-3464289" y="-3942177"/>
            <a:ext cx="5719997" cy="8525741"/>
          </a:xfrm>
          <a:custGeom>
            <a:avLst/>
            <a:gdLst/>
            <a:ahLst/>
            <a:cxnLst/>
            <a:rect l="l" t="t" r="r" b="b"/>
            <a:pathLst>
              <a:path w="5719997" h="8525741">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8100000">
            <a:off x="16132630" y="6664482"/>
            <a:ext cx="5719997" cy="8525741"/>
          </a:xfrm>
          <a:custGeom>
            <a:avLst/>
            <a:gdLst/>
            <a:ahLst/>
            <a:cxnLst/>
            <a:rect l="l" t="t" r="r" b="b"/>
            <a:pathLst>
              <a:path w="5719997" h="8525741">
                <a:moveTo>
                  <a:pt x="0" y="0"/>
                </a:moveTo>
                <a:lnTo>
                  <a:pt x="5719997" y="0"/>
                </a:lnTo>
                <a:lnTo>
                  <a:pt x="5719997" y="8525741"/>
                </a:lnTo>
                <a:lnTo>
                  <a:pt x="0" y="85257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028700" y="2749348"/>
            <a:ext cx="2347993" cy="2473939"/>
          </a:xfrm>
          <a:custGeom>
            <a:avLst/>
            <a:gdLst/>
            <a:ahLst/>
            <a:cxnLst/>
            <a:rect l="l" t="t" r="r" b="b"/>
            <a:pathLst>
              <a:path w="2347993" h="2473939">
                <a:moveTo>
                  <a:pt x="0" y="0"/>
                </a:moveTo>
                <a:lnTo>
                  <a:pt x="2347993" y="0"/>
                </a:lnTo>
                <a:lnTo>
                  <a:pt x="2347993" y="2473939"/>
                </a:lnTo>
                <a:lnTo>
                  <a:pt x="0" y="24739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5" name="Freeform 5"/>
          <p:cNvSpPr/>
          <p:nvPr/>
        </p:nvSpPr>
        <p:spPr>
          <a:xfrm>
            <a:off x="5501102" y="3142313"/>
            <a:ext cx="2711528" cy="2428809"/>
          </a:xfrm>
          <a:custGeom>
            <a:avLst/>
            <a:gdLst/>
            <a:ahLst/>
            <a:cxnLst/>
            <a:rect l="l" t="t" r="r" b="b"/>
            <a:pathLst>
              <a:path w="2711528" h="2428809">
                <a:moveTo>
                  <a:pt x="0" y="0"/>
                </a:moveTo>
                <a:lnTo>
                  <a:pt x="2711528" y="0"/>
                </a:lnTo>
                <a:lnTo>
                  <a:pt x="2711528" y="2428809"/>
                </a:lnTo>
                <a:lnTo>
                  <a:pt x="0" y="2428809"/>
                </a:lnTo>
                <a:lnTo>
                  <a:pt x="0" y="0"/>
                </a:lnTo>
                <a:close/>
              </a:path>
            </a:pathLst>
          </a:custGeom>
          <a:blipFill>
            <a:blip r:embed="rId7"/>
            <a:stretch>
              <a:fillRect/>
            </a:stretch>
          </a:blipFill>
        </p:spPr>
        <p:txBody>
          <a:bodyPr/>
          <a:lstStyle/>
          <a:p>
            <a:endParaRPr lang="fr-FR"/>
          </a:p>
        </p:txBody>
      </p:sp>
      <p:sp>
        <p:nvSpPr>
          <p:cNvPr id="6" name="Freeform 6"/>
          <p:cNvSpPr/>
          <p:nvPr/>
        </p:nvSpPr>
        <p:spPr>
          <a:xfrm>
            <a:off x="2731146" y="6791370"/>
            <a:ext cx="2238921" cy="2428809"/>
          </a:xfrm>
          <a:custGeom>
            <a:avLst/>
            <a:gdLst/>
            <a:ahLst/>
            <a:cxnLst/>
            <a:rect l="l" t="t" r="r" b="b"/>
            <a:pathLst>
              <a:path w="2238921" h="2428809">
                <a:moveTo>
                  <a:pt x="0" y="0"/>
                </a:moveTo>
                <a:lnTo>
                  <a:pt x="2238921" y="0"/>
                </a:lnTo>
                <a:lnTo>
                  <a:pt x="2238921" y="2428809"/>
                </a:lnTo>
                <a:lnTo>
                  <a:pt x="0" y="2428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fr-FR"/>
          </a:p>
        </p:txBody>
      </p:sp>
      <p:sp>
        <p:nvSpPr>
          <p:cNvPr id="7" name="Freeform 7"/>
          <p:cNvSpPr/>
          <p:nvPr/>
        </p:nvSpPr>
        <p:spPr>
          <a:xfrm>
            <a:off x="7523068" y="6829491"/>
            <a:ext cx="1957376" cy="2390688"/>
          </a:xfrm>
          <a:custGeom>
            <a:avLst/>
            <a:gdLst/>
            <a:ahLst/>
            <a:cxnLst/>
            <a:rect l="l" t="t" r="r" b="b"/>
            <a:pathLst>
              <a:path w="1957376" h="2390688">
                <a:moveTo>
                  <a:pt x="0" y="0"/>
                </a:moveTo>
                <a:lnTo>
                  <a:pt x="1957376" y="0"/>
                </a:lnTo>
                <a:lnTo>
                  <a:pt x="1957376" y="2390688"/>
                </a:lnTo>
                <a:lnTo>
                  <a:pt x="0" y="2390688"/>
                </a:lnTo>
                <a:lnTo>
                  <a:pt x="0" y="0"/>
                </a:lnTo>
                <a:close/>
              </a:path>
            </a:pathLst>
          </a:custGeom>
          <a:blipFill>
            <a:blip r:embed="rId10"/>
            <a:stretch>
              <a:fillRect/>
            </a:stretch>
          </a:blipFill>
        </p:spPr>
        <p:txBody>
          <a:bodyPr/>
          <a:lstStyle/>
          <a:p>
            <a:endParaRPr lang="fr-FR"/>
          </a:p>
        </p:txBody>
      </p:sp>
      <p:sp>
        <p:nvSpPr>
          <p:cNvPr id="8" name="TextBox 8"/>
          <p:cNvSpPr txBox="1"/>
          <p:nvPr/>
        </p:nvSpPr>
        <p:spPr>
          <a:xfrm>
            <a:off x="7523068" y="1656922"/>
            <a:ext cx="9736232" cy="914781"/>
          </a:xfrm>
          <a:prstGeom prst="rect">
            <a:avLst/>
          </a:prstGeom>
        </p:spPr>
        <p:txBody>
          <a:bodyPr lIns="0" tIns="0" rIns="0" bIns="0" rtlCol="0" anchor="t">
            <a:spAutoFit/>
          </a:bodyPr>
          <a:lstStyle/>
          <a:p>
            <a:pPr algn="r">
              <a:lnSpc>
                <a:spcPts val="6731"/>
              </a:lnSpc>
            </a:pPr>
            <a:r>
              <a:rPr lang="en-US" sz="6799" b="1" spc="-135">
                <a:solidFill>
                  <a:srgbClr val="F3F6FA"/>
                </a:solidFill>
                <a:latin typeface="Bebas Neue Bold"/>
                <a:ea typeface="Bebas Neue Bold"/>
                <a:cs typeface="Bebas Neue Bold"/>
                <a:sym typeface="Bebas Neue Bold"/>
              </a:rPr>
              <a:t>Enjeu</a:t>
            </a:r>
          </a:p>
        </p:txBody>
      </p:sp>
      <p:sp>
        <p:nvSpPr>
          <p:cNvPr id="9" name="TextBox 9"/>
          <p:cNvSpPr txBox="1"/>
          <p:nvPr/>
        </p:nvSpPr>
        <p:spPr>
          <a:xfrm>
            <a:off x="13184678" y="2739823"/>
            <a:ext cx="4216241" cy="402490"/>
          </a:xfrm>
          <a:prstGeom prst="rect">
            <a:avLst/>
          </a:prstGeom>
        </p:spPr>
        <p:txBody>
          <a:bodyPr lIns="0" tIns="0" rIns="0" bIns="0" rtlCol="0" anchor="t">
            <a:spAutoFit/>
          </a:bodyPr>
          <a:lstStyle/>
          <a:p>
            <a:pPr algn="ctr">
              <a:lnSpc>
                <a:spcPts val="3269"/>
              </a:lnSpc>
              <a:spcBef>
                <a:spcPct val="0"/>
              </a:spcBef>
            </a:pPr>
            <a:r>
              <a:rPr lang="en-US" sz="2615">
                <a:solidFill>
                  <a:srgbClr val="F3F6FA"/>
                </a:solidFill>
                <a:latin typeface="TT Fors"/>
                <a:ea typeface="TT Fors"/>
                <a:cs typeface="TT Fors"/>
                <a:sym typeface="TT Fors"/>
              </a:rPr>
              <a:t>Concevoir un systeme qui : </a:t>
            </a:r>
          </a:p>
        </p:txBody>
      </p:sp>
      <p:sp>
        <p:nvSpPr>
          <p:cNvPr id="10" name="TextBox 10"/>
          <p:cNvSpPr txBox="1"/>
          <p:nvPr/>
        </p:nvSpPr>
        <p:spPr>
          <a:xfrm>
            <a:off x="11011474" y="3582090"/>
            <a:ext cx="6845276" cy="1775233"/>
          </a:xfrm>
          <a:prstGeom prst="rect">
            <a:avLst/>
          </a:prstGeom>
        </p:spPr>
        <p:txBody>
          <a:bodyPr lIns="0" tIns="0" rIns="0" bIns="0" rtlCol="0" anchor="t">
            <a:spAutoFit/>
          </a:bodyPr>
          <a:lstStyle/>
          <a:p>
            <a:pPr marL="618222" lvl="1" indent="-309111" algn="just">
              <a:lnSpc>
                <a:spcPts val="3579"/>
              </a:lnSpc>
              <a:buFont typeface="Arial"/>
              <a:buChar char="•"/>
            </a:pPr>
            <a:r>
              <a:rPr lang="en-US" sz="2863">
                <a:solidFill>
                  <a:srgbClr val="F3F6FA"/>
                </a:solidFill>
                <a:latin typeface="TT Fors"/>
                <a:ea typeface="TT Fors"/>
                <a:cs typeface="TT Fors"/>
                <a:sym typeface="TT Fors"/>
              </a:rPr>
              <a:t>Affiche la température </a:t>
            </a:r>
          </a:p>
          <a:p>
            <a:pPr marL="618222" lvl="1" indent="-309111" algn="just">
              <a:lnSpc>
                <a:spcPts val="3579"/>
              </a:lnSpc>
              <a:buFont typeface="Arial"/>
              <a:buChar char="•"/>
            </a:pPr>
            <a:r>
              <a:rPr lang="en-US" sz="2863">
                <a:solidFill>
                  <a:srgbClr val="F3F6FA"/>
                </a:solidFill>
                <a:latin typeface="TT Fors"/>
                <a:ea typeface="TT Fors"/>
                <a:cs typeface="TT Fors"/>
                <a:sym typeface="TT Fors"/>
              </a:rPr>
              <a:t>La position sur les axes X,Y et Z</a:t>
            </a:r>
          </a:p>
          <a:p>
            <a:pPr marL="618222" lvl="1" indent="-309111" algn="just">
              <a:lnSpc>
                <a:spcPts val="3579"/>
              </a:lnSpc>
              <a:buFont typeface="Arial"/>
              <a:buChar char="•"/>
            </a:pPr>
            <a:r>
              <a:rPr lang="en-US" sz="2863">
                <a:solidFill>
                  <a:srgbClr val="F3F6FA"/>
                </a:solidFill>
                <a:latin typeface="TT Fors"/>
                <a:ea typeface="TT Fors"/>
                <a:cs typeface="TT Fors"/>
                <a:sym typeface="TT Fors"/>
              </a:rPr>
              <a:t>Affichage de l’humidité </a:t>
            </a:r>
          </a:p>
          <a:p>
            <a:pPr marL="618222" lvl="1" indent="-309111" algn="just">
              <a:lnSpc>
                <a:spcPts val="3579"/>
              </a:lnSpc>
              <a:buFont typeface="Arial"/>
              <a:buChar char="•"/>
            </a:pPr>
            <a:r>
              <a:rPr lang="en-US" sz="2863">
                <a:solidFill>
                  <a:srgbClr val="F3F6FA"/>
                </a:solidFill>
                <a:latin typeface="TT Fors"/>
                <a:ea typeface="TT Fors"/>
                <a:cs typeface="TT Fors"/>
                <a:sym typeface="TT Fors"/>
              </a:rPr>
              <a:t>Pression de l’aire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Freeform 2"/>
          <p:cNvSpPr/>
          <p:nvPr/>
        </p:nvSpPr>
        <p:spPr>
          <a:xfrm rot="-2700000">
            <a:off x="16077641" y="-3942177"/>
            <a:ext cx="5719997" cy="8525741"/>
          </a:xfrm>
          <a:custGeom>
            <a:avLst/>
            <a:gdLst/>
            <a:ahLst/>
            <a:cxnLst/>
            <a:rect l="l" t="t" r="r" b="b"/>
            <a:pathLst>
              <a:path w="5719997" h="8525741">
                <a:moveTo>
                  <a:pt x="0" y="0"/>
                </a:moveTo>
                <a:lnTo>
                  <a:pt x="5719997" y="0"/>
                </a:lnTo>
                <a:lnTo>
                  <a:pt x="5719997" y="8525742"/>
                </a:lnTo>
                <a:lnTo>
                  <a:pt x="0" y="85257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5691834" y="3938264"/>
            <a:ext cx="4434786" cy="4499685"/>
          </a:xfrm>
          <a:custGeom>
            <a:avLst/>
            <a:gdLst/>
            <a:ahLst/>
            <a:cxnLst/>
            <a:rect l="l" t="t" r="r" b="b"/>
            <a:pathLst>
              <a:path w="4434786" h="4499685">
                <a:moveTo>
                  <a:pt x="0" y="0"/>
                </a:moveTo>
                <a:lnTo>
                  <a:pt x="4434786" y="0"/>
                </a:lnTo>
                <a:lnTo>
                  <a:pt x="4434786" y="4499686"/>
                </a:lnTo>
                <a:lnTo>
                  <a:pt x="0" y="4499686"/>
                </a:lnTo>
                <a:lnTo>
                  <a:pt x="0" y="0"/>
                </a:lnTo>
                <a:close/>
              </a:path>
            </a:pathLst>
          </a:custGeom>
          <a:blipFill>
            <a:blip r:embed="rId5"/>
            <a:stretch>
              <a:fillRect/>
            </a:stretch>
          </a:blipFill>
        </p:spPr>
        <p:txBody>
          <a:bodyPr/>
          <a:lstStyle/>
          <a:p>
            <a:endParaRPr lang="fr-FR"/>
          </a:p>
        </p:txBody>
      </p:sp>
      <p:sp>
        <p:nvSpPr>
          <p:cNvPr id="4" name="Freeform 4"/>
          <p:cNvSpPr/>
          <p:nvPr/>
        </p:nvSpPr>
        <p:spPr>
          <a:xfrm>
            <a:off x="2317994" y="6673411"/>
            <a:ext cx="2150237" cy="2256929"/>
          </a:xfrm>
          <a:custGeom>
            <a:avLst/>
            <a:gdLst/>
            <a:ahLst/>
            <a:cxnLst/>
            <a:rect l="l" t="t" r="r" b="b"/>
            <a:pathLst>
              <a:path w="2150237" h="2256929">
                <a:moveTo>
                  <a:pt x="0" y="0"/>
                </a:moveTo>
                <a:lnTo>
                  <a:pt x="2150237" y="0"/>
                </a:lnTo>
                <a:lnTo>
                  <a:pt x="2150237" y="2256928"/>
                </a:lnTo>
                <a:lnTo>
                  <a:pt x="0" y="22569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5" name="AutoShape 5"/>
          <p:cNvSpPr/>
          <p:nvPr/>
        </p:nvSpPr>
        <p:spPr>
          <a:xfrm flipV="1">
            <a:off x="4468231" y="6188107"/>
            <a:ext cx="1223603" cy="1613768"/>
          </a:xfrm>
          <a:prstGeom prst="line">
            <a:avLst/>
          </a:prstGeom>
          <a:ln w="38100" cap="flat">
            <a:solidFill>
              <a:srgbClr val="FFFFFF"/>
            </a:solidFill>
            <a:prstDash val="solid"/>
            <a:headEnd type="none" w="sm" len="sm"/>
            <a:tailEnd type="arrow" w="med" len="sm"/>
          </a:ln>
        </p:spPr>
        <p:txBody>
          <a:bodyPr/>
          <a:lstStyle/>
          <a:p>
            <a:endParaRPr lang="fr-FR"/>
          </a:p>
        </p:txBody>
      </p:sp>
      <p:sp>
        <p:nvSpPr>
          <p:cNvPr id="6" name="Freeform 6"/>
          <p:cNvSpPr/>
          <p:nvPr/>
        </p:nvSpPr>
        <p:spPr>
          <a:xfrm>
            <a:off x="1071037" y="4270715"/>
            <a:ext cx="1654947" cy="1654947"/>
          </a:xfrm>
          <a:custGeom>
            <a:avLst/>
            <a:gdLst/>
            <a:ahLst/>
            <a:cxnLst/>
            <a:rect l="l" t="t" r="r" b="b"/>
            <a:pathLst>
              <a:path w="1654947" h="1654947">
                <a:moveTo>
                  <a:pt x="0" y="0"/>
                </a:moveTo>
                <a:lnTo>
                  <a:pt x="1654948" y="0"/>
                </a:lnTo>
                <a:lnTo>
                  <a:pt x="1654948" y="1654947"/>
                </a:lnTo>
                <a:lnTo>
                  <a:pt x="0" y="1654947"/>
                </a:lnTo>
                <a:lnTo>
                  <a:pt x="0" y="0"/>
                </a:lnTo>
                <a:close/>
              </a:path>
            </a:pathLst>
          </a:custGeom>
          <a:blipFill>
            <a:blip r:embed="rId8"/>
            <a:stretch>
              <a:fillRect/>
            </a:stretch>
          </a:blipFill>
        </p:spPr>
        <p:txBody>
          <a:bodyPr/>
          <a:lstStyle/>
          <a:p>
            <a:endParaRPr lang="fr-FR"/>
          </a:p>
        </p:txBody>
      </p:sp>
      <p:sp>
        <p:nvSpPr>
          <p:cNvPr id="7" name="Freeform 7"/>
          <p:cNvSpPr/>
          <p:nvPr/>
        </p:nvSpPr>
        <p:spPr>
          <a:xfrm>
            <a:off x="480777" y="767749"/>
            <a:ext cx="2399671" cy="1557605"/>
          </a:xfrm>
          <a:custGeom>
            <a:avLst/>
            <a:gdLst/>
            <a:ahLst/>
            <a:cxnLst/>
            <a:rect l="l" t="t" r="r" b="b"/>
            <a:pathLst>
              <a:path w="2399671" h="1557605">
                <a:moveTo>
                  <a:pt x="0" y="0"/>
                </a:moveTo>
                <a:lnTo>
                  <a:pt x="2399671" y="0"/>
                </a:lnTo>
                <a:lnTo>
                  <a:pt x="2399671" y="1557604"/>
                </a:lnTo>
                <a:lnTo>
                  <a:pt x="0" y="15576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fr-FR"/>
          </a:p>
        </p:txBody>
      </p:sp>
      <p:sp>
        <p:nvSpPr>
          <p:cNvPr id="8" name="AutoShape 8"/>
          <p:cNvSpPr/>
          <p:nvPr/>
        </p:nvSpPr>
        <p:spPr>
          <a:xfrm>
            <a:off x="1680613" y="2325353"/>
            <a:ext cx="217898" cy="1945361"/>
          </a:xfrm>
          <a:prstGeom prst="line">
            <a:avLst/>
          </a:prstGeom>
          <a:ln w="38100" cap="flat">
            <a:solidFill>
              <a:srgbClr val="FFFFFF"/>
            </a:solidFill>
            <a:prstDash val="solid"/>
            <a:headEnd type="none" w="sm" len="sm"/>
            <a:tailEnd type="arrow" w="med" len="sm"/>
          </a:ln>
        </p:spPr>
        <p:txBody>
          <a:bodyPr/>
          <a:lstStyle/>
          <a:p>
            <a:endParaRPr lang="fr-FR"/>
          </a:p>
        </p:txBody>
      </p:sp>
      <p:sp>
        <p:nvSpPr>
          <p:cNvPr id="9" name="AutoShape 9"/>
          <p:cNvSpPr/>
          <p:nvPr/>
        </p:nvSpPr>
        <p:spPr>
          <a:xfrm>
            <a:off x="1898511" y="5925662"/>
            <a:ext cx="419483" cy="1876213"/>
          </a:xfrm>
          <a:prstGeom prst="line">
            <a:avLst/>
          </a:prstGeom>
          <a:ln w="38100" cap="flat">
            <a:solidFill>
              <a:srgbClr val="FFFFFF"/>
            </a:solidFill>
            <a:prstDash val="solid"/>
            <a:headEnd type="none" w="sm" len="sm"/>
            <a:tailEnd type="arrow" w="med" len="sm"/>
          </a:ln>
        </p:spPr>
        <p:txBody>
          <a:bodyPr/>
          <a:lstStyle/>
          <a:p>
            <a:endParaRPr lang="fr-FR"/>
          </a:p>
        </p:txBody>
      </p:sp>
      <p:sp>
        <p:nvSpPr>
          <p:cNvPr id="10" name="Freeform 10"/>
          <p:cNvSpPr/>
          <p:nvPr/>
        </p:nvSpPr>
        <p:spPr>
          <a:xfrm>
            <a:off x="11358761" y="2991860"/>
            <a:ext cx="6198598" cy="5867605"/>
          </a:xfrm>
          <a:custGeom>
            <a:avLst/>
            <a:gdLst/>
            <a:ahLst/>
            <a:cxnLst/>
            <a:rect l="l" t="t" r="r" b="b"/>
            <a:pathLst>
              <a:path w="6198598" h="5867605">
                <a:moveTo>
                  <a:pt x="0" y="0"/>
                </a:moveTo>
                <a:lnTo>
                  <a:pt x="6198598" y="0"/>
                </a:lnTo>
                <a:lnTo>
                  <a:pt x="6198598" y="5867605"/>
                </a:lnTo>
                <a:lnTo>
                  <a:pt x="0" y="5867605"/>
                </a:lnTo>
                <a:lnTo>
                  <a:pt x="0" y="0"/>
                </a:lnTo>
                <a:close/>
              </a:path>
            </a:pathLst>
          </a:custGeom>
          <a:blipFill>
            <a:blip r:embed="rId11"/>
            <a:stretch>
              <a:fillRect/>
            </a:stretch>
          </a:blipFill>
        </p:spPr>
        <p:txBody>
          <a:bodyPr/>
          <a:lstStyle/>
          <a:p>
            <a:endParaRPr lang="fr-FR"/>
          </a:p>
        </p:txBody>
      </p:sp>
      <p:sp>
        <p:nvSpPr>
          <p:cNvPr id="11" name="TextBox 11"/>
          <p:cNvSpPr txBox="1"/>
          <p:nvPr/>
        </p:nvSpPr>
        <p:spPr>
          <a:xfrm>
            <a:off x="6469071" y="647509"/>
            <a:ext cx="9779381" cy="895731"/>
          </a:xfrm>
          <a:prstGeom prst="rect">
            <a:avLst/>
          </a:prstGeom>
        </p:spPr>
        <p:txBody>
          <a:bodyPr lIns="0" tIns="0" rIns="0" bIns="0" rtlCol="0" anchor="t">
            <a:spAutoFit/>
          </a:bodyPr>
          <a:lstStyle/>
          <a:p>
            <a:pPr algn="l">
              <a:lnSpc>
                <a:spcPts val="6732"/>
              </a:lnSpc>
            </a:pPr>
            <a:r>
              <a:rPr lang="en-US" sz="6800" b="1" spc="-136">
                <a:solidFill>
                  <a:srgbClr val="F3F6FA"/>
                </a:solidFill>
                <a:latin typeface="Bebas Neue Bold"/>
                <a:ea typeface="Bebas Neue Bold"/>
                <a:cs typeface="Bebas Neue Bold"/>
                <a:sym typeface="Bebas Neue Bold"/>
              </a:rPr>
              <a:t>Architecture </a:t>
            </a:r>
          </a:p>
        </p:txBody>
      </p:sp>
      <p:sp>
        <p:nvSpPr>
          <p:cNvPr id="12" name="AutoShape 12"/>
          <p:cNvSpPr/>
          <p:nvPr/>
        </p:nvSpPr>
        <p:spPr>
          <a:xfrm flipV="1">
            <a:off x="10126620" y="5961781"/>
            <a:ext cx="1258183" cy="226326"/>
          </a:xfrm>
          <a:prstGeom prst="line">
            <a:avLst/>
          </a:prstGeom>
          <a:ln w="38100" cap="flat">
            <a:solidFill>
              <a:srgbClr val="FFFFFF"/>
            </a:solidFill>
            <a:prstDash val="solid"/>
            <a:headEnd type="none" w="sm" len="sm"/>
            <a:tailEnd type="arrow" w="med" len="sm"/>
          </a:ln>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grpSp>
        <p:nvGrpSpPr>
          <p:cNvPr id="2" name="Group 2"/>
          <p:cNvGrpSpPr/>
          <p:nvPr/>
        </p:nvGrpSpPr>
        <p:grpSpPr>
          <a:xfrm>
            <a:off x="584490" y="762072"/>
            <a:ext cx="3973227" cy="1357633"/>
            <a:chOff x="0" y="0"/>
            <a:chExt cx="1046447" cy="357566"/>
          </a:xfrm>
        </p:grpSpPr>
        <p:sp>
          <p:nvSpPr>
            <p:cNvPr id="3" name="Freeform 3"/>
            <p:cNvSpPr/>
            <p:nvPr/>
          </p:nvSpPr>
          <p:spPr>
            <a:xfrm>
              <a:off x="0" y="0"/>
              <a:ext cx="1046447" cy="357566"/>
            </a:xfrm>
            <a:custGeom>
              <a:avLst/>
              <a:gdLst/>
              <a:ahLst/>
              <a:cxnLst/>
              <a:rect l="l" t="t" r="r" b="b"/>
              <a:pathLst>
                <a:path w="1046447" h="357566">
                  <a:moveTo>
                    <a:pt x="97426" y="0"/>
                  </a:moveTo>
                  <a:lnTo>
                    <a:pt x="949021" y="0"/>
                  </a:lnTo>
                  <a:cubicBezTo>
                    <a:pt x="1002828" y="0"/>
                    <a:pt x="1046447" y="43619"/>
                    <a:pt x="1046447" y="97426"/>
                  </a:cubicBezTo>
                  <a:lnTo>
                    <a:pt x="1046447" y="260140"/>
                  </a:lnTo>
                  <a:cubicBezTo>
                    <a:pt x="1046447" y="285979"/>
                    <a:pt x="1036182" y="310759"/>
                    <a:pt x="1017911" y="329030"/>
                  </a:cubicBezTo>
                  <a:cubicBezTo>
                    <a:pt x="999640" y="347301"/>
                    <a:pt x="974860" y="357566"/>
                    <a:pt x="949021" y="357566"/>
                  </a:cubicBezTo>
                  <a:lnTo>
                    <a:pt x="97426" y="357566"/>
                  </a:lnTo>
                  <a:cubicBezTo>
                    <a:pt x="71587" y="357566"/>
                    <a:pt x="46806" y="347301"/>
                    <a:pt x="28535" y="329030"/>
                  </a:cubicBezTo>
                  <a:cubicBezTo>
                    <a:pt x="10265" y="310759"/>
                    <a:pt x="0" y="285979"/>
                    <a:pt x="0" y="260140"/>
                  </a:cubicBezTo>
                  <a:lnTo>
                    <a:pt x="0" y="97426"/>
                  </a:lnTo>
                  <a:cubicBezTo>
                    <a:pt x="0" y="71587"/>
                    <a:pt x="10265" y="46806"/>
                    <a:pt x="28535" y="28535"/>
                  </a:cubicBezTo>
                  <a:cubicBezTo>
                    <a:pt x="46806" y="10265"/>
                    <a:pt x="71587" y="0"/>
                    <a:pt x="97426" y="0"/>
                  </a:cubicBezTo>
                  <a:close/>
                </a:path>
              </a:pathLst>
            </a:custGeom>
            <a:solidFill>
              <a:srgbClr val="000000">
                <a:alpha val="0"/>
              </a:srgbClr>
            </a:solidFill>
            <a:ln w="38100" cap="rnd">
              <a:solidFill>
                <a:srgbClr val="F3F6FA"/>
              </a:solidFill>
              <a:prstDash val="solid"/>
              <a:round/>
            </a:ln>
          </p:spPr>
          <p:txBody>
            <a:bodyPr/>
            <a:lstStyle/>
            <a:p>
              <a:endParaRPr lang="fr-FR"/>
            </a:p>
          </p:txBody>
        </p:sp>
        <p:sp>
          <p:nvSpPr>
            <p:cNvPr id="4" name="TextBox 4"/>
            <p:cNvSpPr txBox="1"/>
            <p:nvPr/>
          </p:nvSpPr>
          <p:spPr>
            <a:xfrm>
              <a:off x="0" y="0"/>
              <a:ext cx="1046447" cy="357566"/>
            </a:xfrm>
            <a:prstGeom prst="rect">
              <a:avLst/>
            </a:prstGeom>
          </p:spPr>
          <p:txBody>
            <a:bodyPr lIns="50800" tIns="50800" rIns="50800" bIns="50800" rtlCol="0" anchor="ctr"/>
            <a:lstStyle/>
            <a:p>
              <a:pPr algn="ctr">
                <a:lnSpc>
                  <a:spcPts val="2889"/>
                </a:lnSpc>
              </a:pPr>
              <a:endParaRPr/>
            </a:p>
          </p:txBody>
        </p:sp>
      </p:grpSp>
      <p:sp>
        <p:nvSpPr>
          <p:cNvPr id="5" name="TextBox 5"/>
          <p:cNvSpPr txBox="1"/>
          <p:nvPr/>
        </p:nvSpPr>
        <p:spPr>
          <a:xfrm>
            <a:off x="1028700" y="1165681"/>
            <a:ext cx="5537262" cy="954024"/>
          </a:xfrm>
          <a:prstGeom prst="rect">
            <a:avLst/>
          </a:prstGeom>
        </p:spPr>
        <p:txBody>
          <a:bodyPr lIns="0" tIns="0" rIns="0" bIns="0" rtlCol="0" anchor="t">
            <a:spAutoFit/>
          </a:bodyPr>
          <a:lstStyle/>
          <a:p>
            <a:pPr algn="l">
              <a:lnSpc>
                <a:spcPts val="7128"/>
              </a:lnSpc>
            </a:pPr>
            <a:r>
              <a:rPr lang="en-US" sz="7200" b="1" spc="-144">
                <a:solidFill>
                  <a:srgbClr val="F3F6FA"/>
                </a:solidFill>
                <a:latin typeface="Bebas Neue Bold"/>
                <a:ea typeface="Bebas Neue Bold"/>
                <a:cs typeface="Bebas Neue Bold"/>
                <a:sym typeface="Bebas Neue Bold"/>
              </a:rPr>
              <a:t>Résolution</a:t>
            </a:r>
          </a:p>
        </p:txBody>
      </p:sp>
      <p:sp>
        <p:nvSpPr>
          <p:cNvPr id="6" name="TextBox 6"/>
          <p:cNvSpPr txBox="1"/>
          <p:nvPr/>
        </p:nvSpPr>
        <p:spPr>
          <a:xfrm>
            <a:off x="1370599" y="4002314"/>
            <a:ext cx="2426732" cy="603785"/>
          </a:xfrm>
          <a:prstGeom prst="rect">
            <a:avLst/>
          </a:prstGeom>
        </p:spPr>
        <p:txBody>
          <a:bodyPr lIns="0" tIns="0" rIns="0" bIns="0" rtlCol="0" anchor="t">
            <a:spAutoFit/>
          </a:bodyPr>
          <a:lstStyle/>
          <a:p>
            <a:pPr algn="ctr">
              <a:lnSpc>
                <a:spcPts val="4894"/>
              </a:lnSpc>
              <a:spcBef>
                <a:spcPct val="0"/>
              </a:spcBef>
            </a:pPr>
            <a:r>
              <a:rPr lang="en-US" sz="3915" u="sng">
                <a:solidFill>
                  <a:srgbClr val="F3F6FA"/>
                </a:solidFill>
                <a:latin typeface="TT Fors"/>
                <a:ea typeface="TT Fors"/>
                <a:cs typeface="TT Fors"/>
                <a:sym typeface="TT Fors"/>
              </a:rPr>
              <a:t>Hardware:</a:t>
            </a:r>
          </a:p>
        </p:txBody>
      </p:sp>
      <p:sp>
        <p:nvSpPr>
          <p:cNvPr id="7" name="TextBox 7"/>
          <p:cNvSpPr txBox="1"/>
          <p:nvPr/>
        </p:nvSpPr>
        <p:spPr>
          <a:xfrm>
            <a:off x="1239111" y="4944207"/>
            <a:ext cx="8379976" cy="2428140"/>
          </a:xfrm>
          <a:prstGeom prst="rect">
            <a:avLst/>
          </a:prstGeom>
        </p:spPr>
        <p:txBody>
          <a:bodyPr lIns="0" tIns="0" rIns="0" bIns="0" rtlCol="0" anchor="t">
            <a:spAutoFit/>
          </a:bodyPr>
          <a:lstStyle/>
          <a:p>
            <a:pPr marL="672698" lvl="1" indent="-336349" algn="just">
              <a:lnSpc>
                <a:spcPts val="3894"/>
              </a:lnSpc>
              <a:buFont typeface="Arial"/>
              <a:buChar char="•"/>
            </a:pPr>
            <a:r>
              <a:rPr lang="en-US" sz="3115">
                <a:solidFill>
                  <a:srgbClr val="F3F6FA"/>
                </a:solidFill>
                <a:latin typeface="TT Fors"/>
                <a:ea typeface="TT Fors"/>
                <a:cs typeface="TT Fors"/>
                <a:sym typeface="TT Fors"/>
              </a:rPr>
              <a:t>Shield : X-NUCLEO-IKS01A3</a:t>
            </a:r>
          </a:p>
          <a:p>
            <a:pPr marL="672698" lvl="1" indent="-336349" algn="just">
              <a:lnSpc>
                <a:spcPts val="3894"/>
              </a:lnSpc>
              <a:buFont typeface="Arial"/>
              <a:buChar char="•"/>
            </a:pPr>
            <a:r>
              <a:rPr lang="en-US" sz="3115">
                <a:solidFill>
                  <a:srgbClr val="F3F6FA"/>
                </a:solidFill>
                <a:latin typeface="TT Fors"/>
                <a:ea typeface="TT Fors"/>
                <a:cs typeface="TT Fors"/>
                <a:sym typeface="TT Fors"/>
              </a:rPr>
              <a:t>Passerelle LORAWAN</a:t>
            </a:r>
          </a:p>
          <a:p>
            <a:pPr marL="672698" lvl="1" indent="-336349" algn="just">
              <a:lnSpc>
                <a:spcPts val="3894"/>
              </a:lnSpc>
              <a:buFont typeface="Arial"/>
              <a:buChar char="•"/>
            </a:pPr>
            <a:r>
              <a:rPr lang="en-US" sz="3115">
                <a:solidFill>
                  <a:srgbClr val="F3F6FA"/>
                </a:solidFill>
                <a:latin typeface="TT Fors"/>
                <a:ea typeface="TT Fors"/>
                <a:cs typeface="TT Fors"/>
                <a:sym typeface="TT Fors"/>
              </a:rPr>
              <a:t>HTS221 : Capteur température et humidité </a:t>
            </a:r>
          </a:p>
          <a:p>
            <a:pPr marL="672698" lvl="1" indent="-336349" algn="just">
              <a:lnSpc>
                <a:spcPts val="3894"/>
              </a:lnSpc>
              <a:buFont typeface="Arial"/>
              <a:buChar char="•"/>
            </a:pPr>
            <a:r>
              <a:rPr lang="en-US" sz="3115">
                <a:solidFill>
                  <a:srgbClr val="F3F6FA"/>
                </a:solidFill>
                <a:latin typeface="TT Fors"/>
                <a:ea typeface="TT Fors"/>
                <a:cs typeface="TT Fors"/>
                <a:sym typeface="TT Fors"/>
              </a:rPr>
              <a:t>LPS22HH : Capteur de pression</a:t>
            </a:r>
          </a:p>
          <a:p>
            <a:pPr algn="just">
              <a:lnSpc>
                <a:spcPts val="3894"/>
              </a:lnSpc>
            </a:pPr>
            <a:endParaRPr lang="en-US" sz="3115">
              <a:solidFill>
                <a:srgbClr val="F3F6FA"/>
              </a:solidFill>
              <a:latin typeface="TT Fors"/>
              <a:ea typeface="TT Fors"/>
              <a:cs typeface="TT Fors"/>
              <a:sym typeface="TT Fors"/>
            </a:endParaRPr>
          </a:p>
        </p:txBody>
      </p:sp>
      <p:sp>
        <p:nvSpPr>
          <p:cNvPr id="8" name="Freeform 8"/>
          <p:cNvSpPr/>
          <p:nvPr/>
        </p:nvSpPr>
        <p:spPr>
          <a:xfrm>
            <a:off x="11770494" y="2119705"/>
            <a:ext cx="2728041" cy="2767963"/>
          </a:xfrm>
          <a:custGeom>
            <a:avLst/>
            <a:gdLst/>
            <a:ahLst/>
            <a:cxnLst/>
            <a:rect l="l" t="t" r="r" b="b"/>
            <a:pathLst>
              <a:path w="2728041" h="2767963">
                <a:moveTo>
                  <a:pt x="0" y="0"/>
                </a:moveTo>
                <a:lnTo>
                  <a:pt x="2728040" y="0"/>
                </a:lnTo>
                <a:lnTo>
                  <a:pt x="2728040" y="2767963"/>
                </a:lnTo>
                <a:lnTo>
                  <a:pt x="0" y="2767963"/>
                </a:lnTo>
                <a:lnTo>
                  <a:pt x="0" y="0"/>
                </a:lnTo>
                <a:close/>
              </a:path>
            </a:pathLst>
          </a:custGeom>
          <a:blipFill>
            <a:blip r:embed="rId3"/>
            <a:stretch>
              <a:fillRect/>
            </a:stretch>
          </a:blipFill>
        </p:spPr>
        <p:txBody>
          <a:bodyPr/>
          <a:lstStyle/>
          <a:p>
            <a:endParaRPr lang="fr-FR"/>
          </a:p>
        </p:txBody>
      </p:sp>
      <p:sp>
        <p:nvSpPr>
          <p:cNvPr id="9" name="AutoShape 9"/>
          <p:cNvSpPr/>
          <p:nvPr/>
        </p:nvSpPr>
        <p:spPr>
          <a:xfrm flipV="1">
            <a:off x="6879817" y="3577076"/>
            <a:ext cx="4855678" cy="1776839"/>
          </a:xfrm>
          <a:prstGeom prst="line">
            <a:avLst/>
          </a:prstGeom>
          <a:ln w="38100" cap="flat">
            <a:solidFill>
              <a:srgbClr val="FFFFFF"/>
            </a:solidFill>
            <a:prstDash val="solid"/>
            <a:headEnd type="none" w="sm" len="sm"/>
            <a:tailEnd type="arrow" w="med" len="sm"/>
          </a:ln>
        </p:spPr>
        <p:txBody>
          <a:bodyPr/>
          <a:lstStyle/>
          <a:p>
            <a:endParaRPr lang="fr-FR"/>
          </a:p>
        </p:txBody>
      </p:sp>
      <p:sp>
        <p:nvSpPr>
          <p:cNvPr id="10" name="Freeform 10"/>
          <p:cNvSpPr/>
          <p:nvPr/>
        </p:nvSpPr>
        <p:spPr>
          <a:xfrm>
            <a:off x="13671061" y="5143500"/>
            <a:ext cx="1654947" cy="1654947"/>
          </a:xfrm>
          <a:custGeom>
            <a:avLst/>
            <a:gdLst/>
            <a:ahLst/>
            <a:cxnLst/>
            <a:rect l="l" t="t" r="r" b="b"/>
            <a:pathLst>
              <a:path w="1654947" h="1654947">
                <a:moveTo>
                  <a:pt x="0" y="0"/>
                </a:moveTo>
                <a:lnTo>
                  <a:pt x="1654947" y="0"/>
                </a:lnTo>
                <a:lnTo>
                  <a:pt x="1654947" y="1654947"/>
                </a:lnTo>
                <a:lnTo>
                  <a:pt x="0" y="1654947"/>
                </a:lnTo>
                <a:lnTo>
                  <a:pt x="0" y="0"/>
                </a:lnTo>
                <a:close/>
              </a:path>
            </a:pathLst>
          </a:custGeom>
          <a:blipFill>
            <a:blip r:embed="rId4"/>
            <a:stretch>
              <a:fillRect/>
            </a:stretch>
          </a:blipFill>
        </p:spPr>
        <p:txBody>
          <a:bodyPr/>
          <a:lstStyle/>
          <a:p>
            <a:endParaRPr lang="fr-FR"/>
          </a:p>
        </p:txBody>
      </p:sp>
      <p:sp>
        <p:nvSpPr>
          <p:cNvPr id="11" name="AutoShape 11"/>
          <p:cNvSpPr/>
          <p:nvPr/>
        </p:nvSpPr>
        <p:spPr>
          <a:xfrm>
            <a:off x="6014777" y="5657848"/>
            <a:ext cx="7656283" cy="313126"/>
          </a:xfrm>
          <a:prstGeom prst="line">
            <a:avLst/>
          </a:prstGeom>
          <a:ln w="38100" cap="flat">
            <a:solidFill>
              <a:srgbClr val="FFFFFF"/>
            </a:solidFill>
            <a:prstDash val="solid"/>
            <a:headEnd type="none" w="sm" len="sm"/>
            <a:tailEnd type="arrow" w="med" len="sm"/>
          </a:ln>
        </p:spPr>
        <p:txBody>
          <a:bodyPr/>
          <a:lstStyle/>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grpSp>
        <p:nvGrpSpPr>
          <p:cNvPr id="2" name="Group 2"/>
          <p:cNvGrpSpPr/>
          <p:nvPr/>
        </p:nvGrpSpPr>
        <p:grpSpPr>
          <a:xfrm>
            <a:off x="584490" y="762072"/>
            <a:ext cx="3973227" cy="1357633"/>
            <a:chOff x="0" y="0"/>
            <a:chExt cx="1046447" cy="357566"/>
          </a:xfrm>
        </p:grpSpPr>
        <p:sp>
          <p:nvSpPr>
            <p:cNvPr id="3" name="Freeform 3"/>
            <p:cNvSpPr/>
            <p:nvPr/>
          </p:nvSpPr>
          <p:spPr>
            <a:xfrm>
              <a:off x="0" y="0"/>
              <a:ext cx="1046447" cy="357566"/>
            </a:xfrm>
            <a:custGeom>
              <a:avLst/>
              <a:gdLst/>
              <a:ahLst/>
              <a:cxnLst/>
              <a:rect l="l" t="t" r="r" b="b"/>
              <a:pathLst>
                <a:path w="1046447" h="357566">
                  <a:moveTo>
                    <a:pt x="97426" y="0"/>
                  </a:moveTo>
                  <a:lnTo>
                    <a:pt x="949021" y="0"/>
                  </a:lnTo>
                  <a:cubicBezTo>
                    <a:pt x="1002828" y="0"/>
                    <a:pt x="1046447" y="43619"/>
                    <a:pt x="1046447" y="97426"/>
                  </a:cubicBezTo>
                  <a:lnTo>
                    <a:pt x="1046447" y="260140"/>
                  </a:lnTo>
                  <a:cubicBezTo>
                    <a:pt x="1046447" y="285979"/>
                    <a:pt x="1036182" y="310759"/>
                    <a:pt x="1017911" y="329030"/>
                  </a:cubicBezTo>
                  <a:cubicBezTo>
                    <a:pt x="999640" y="347301"/>
                    <a:pt x="974860" y="357566"/>
                    <a:pt x="949021" y="357566"/>
                  </a:cubicBezTo>
                  <a:lnTo>
                    <a:pt x="97426" y="357566"/>
                  </a:lnTo>
                  <a:cubicBezTo>
                    <a:pt x="71587" y="357566"/>
                    <a:pt x="46806" y="347301"/>
                    <a:pt x="28535" y="329030"/>
                  </a:cubicBezTo>
                  <a:cubicBezTo>
                    <a:pt x="10265" y="310759"/>
                    <a:pt x="0" y="285979"/>
                    <a:pt x="0" y="260140"/>
                  </a:cubicBezTo>
                  <a:lnTo>
                    <a:pt x="0" y="97426"/>
                  </a:lnTo>
                  <a:cubicBezTo>
                    <a:pt x="0" y="71587"/>
                    <a:pt x="10265" y="46806"/>
                    <a:pt x="28535" y="28535"/>
                  </a:cubicBezTo>
                  <a:cubicBezTo>
                    <a:pt x="46806" y="10265"/>
                    <a:pt x="71587" y="0"/>
                    <a:pt x="97426" y="0"/>
                  </a:cubicBezTo>
                  <a:close/>
                </a:path>
              </a:pathLst>
            </a:custGeom>
            <a:solidFill>
              <a:srgbClr val="000000">
                <a:alpha val="0"/>
              </a:srgbClr>
            </a:solidFill>
            <a:ln w="38100" cap="rnd">
              <a:solidFill>
                <a:srgbClr val="F3F6FA"/>
              </a:solidFill>
              <a:prstDash val="solid"/>
              <a:round/>
            </a:ln>
          </p:spPr>
          <p:txBody>
            <a:bodyPr/>
            <a:lstStyle/>
            <a:p>
              <a:endParaRPr lang="fr-FR"/>
            </a:p>
          </p:txBody>
        </p:sp>
        <p:sp>
          <p:nvSpPr>
            <p:cNvPr id="4" name="TextBox 4"/>
            <p:cNvSpPr txBox="1"/>
            <p:nvPr/>
          </p:nvSpPr>
          <p:spPr>
            <a:xfrm>
              <a:off x="0" y="0"/>
              <a:ext cx="1046447" cy="357566"/>
            </a:xfrm>
            <a:prstGeom prst="rect">
              <a:avLst/>
            </a:prstGeom>
          </p:spPr>
          <p:txBody>
            <a:bodyPr lIns="50800" tIns="50800" rIns="50800" bIns="50800" rtlCol="0" anchor="ctr"/>
            <a:lstStyle/>
            <a:p>
              <a:pPr algn="ctr">
                <a:lnSpc>
                  <a:spcPts val="2889"/>
                </a:lnSpc>
              </a:pPr>
              <a:endParaRPr/>
            </a:p>
          </p:txBody>
        </p:sp>
      </p:grpSp>
      <p:sp>
        <p:nvSpPr>
          <p:cNvPr id="5" name="Freeform 5"/>
          <p:cNvSpPr/>
          <p:nvPr/>
        </p:nvSpPr>
        <p:spPr>
          <a:xfrm>
            <a:off x="13965766" y="3974720"/>
            <a:ext cx="3035792" cy="2337560"/>
          </a:xfrm>
          <a:custGeom>
            <a:avLst/>
            <a:gdLst/>
            <a:ahLst/>
            <a:cxnLst/>
            <a:rect l="l" t="t" r="r" b="b"/>
            <a:pathLst>
              <a:path w="3035792" h="2337560">
                <a:moveTo>
                  <a:pt x="0" y="0"/>
                </a:moveTo>
                <a:lnTo>
                  <a:pt x="3035792" y="0"/>
                </a:lnTo>
                <a:lnTo>
                  <a:pt x="3035792" y="2337560"/>
                </a:lnTo>
                <a:lnTo>
                  <a:pt x="0" y="2337560"/>
                </a:lnTo>
                <a:lnTo>
                  <a:pt x="0" y="0"/>
                </a:lnTo>
                <a:close/>
              </a:path>
            </a:pathLst>
          </a:custGeom>
          <a:blipFill>
            <a:blip r:embed="rId3"/>
            <a:stretch>
              <a:fillRect/>
            </a:stretch>
          </a:blipFill>
        </p:spPr>
        <p:txBody>
          <a:bodyPr/>
          <a:lstStyle/>
          <a:p>
            <a:endParaRPr lang="fr-FR"/>
          </a:p>
        </p:txBody>
      </p:sp>
      <p:sp>
        <p:nvSpPr>
          <p:cNvPr id="6" name="Freeform 6"/>
          <p:cNvSpPr/>
          <p:nvPr/>
        </p:nvSpPr>
        <p:spPr>
          <a:xfrm>
            <a:off x="9979574" y="6518480"/>
            <a:ext cx="3015937" cy="2739820"/>
          </a:xfrm>
          <a:custGeom>
            <a:avLst/>
            <a:gdLst/>
            <a:ahLst/>
            <a:cxnLst/>
            <a:rect l="l" t="t" r="r" b="b"/>
            <a:pathLst>
              <a:path w="3015937" h="2739820">
                <a:moveTo>
                  <a:pt x="0" y="0"/>
                </a:moveTo>
                <a:lnTo>
                  <a:pt x="3015938" y="0"/>
                </a:lnTo>
                <a:lnTo>
                  <a:pt x="3015938" y="2739820"/>
                </a:lnTo>
                <a:lnTo>
                  <a:pt x="0" y="2739820"/>
                </a:lnTo>
                <a:lnTo>
                  <a:pt x="0" y="0"/>
                </a:lnTo>
                <a:close/>
              </a:path>
            </a:pathLst>
          </a:custGeom>
          <a:blipFill>
            <a:blip r:embed="rId4"/>
            <a:stretch>
              <a:fillRect t="-7409" r="-2708" b="-5649"/>
            </a:stretch>
          </a:blipFill>
        </p:spPr>
        <p:txBody>
          <a:bodyPr/>
          <a:lstStyle/>
          <a:p>
            <a:endParaRPr lang="fr-FR"/>
          </a:p>
        </p:txBody>
      </p:sp>
      <p:sp>
        <p:nvSpPr>
          <p:cNvPr id="7" name="Freeform 7"/>
          <p:cNvSpPr/>
          <p:nvPr/>
        </p:nvSpPr>
        <p:spPr>
          <a:xfrm>
            <a:off x="9553782" y="499443"/>
            <a:ext cx="4261260" cy="2469141"/>
          </a:xfrm>
          <a:custGeom>
            <a:avLst/>
            <a:gdLst/>
            <a:ahLst/>
            <a:cxnLst/>
            <a:rect l="l" t="t" r="r" b="b"/>
            <a:pathLst>
              <a:path w="4261260" h="2469141">
                <a:moveTo>
                  <a:pt x="0" y="0"/>
                </a:moveTo>
                <a:lnTo>
                  <a:pt x="4261260" y="0"/>
                </a:lnTo>
                <a:lnTo>
                  <a:pt x="4261260" y="2469141"/>
                </a:lnTo>
                <a:lnTo>
                  <a:pt x="0" y="2469141"/>
                </a:lnTo>
                <a:lnTo>
                  <a:pt x="0" y="0"/>
                </a:lnTo>
                <a:close/>
              </a:path>
            </a:pathLst>
          </a:custGeom>
          <a:blipFill>
            <a:blip r:embed="rId5"/>
            <a:stretch>
              <a:fillRect/>
            </a:stretch>
          </a:blipFill>
        </p:spPr>
        <p:txBody>
          <a:bodyPr/>
          <a:lstStyle/>
          <a:p>
            <a:endParaRPr lang="fr-FR"/>
          </a:p>
        </p:txBody>
      </p:sp>
      <p:sp>
        <p:nvSpPr>
          <p:cNvPr id="8" name="TextBox 8"/>
          <p:cNvSpPr txBox="1"/>
          <p:nvPr/>
        </p:nvSpPr>
        <p:spPr>
          <a:xfrm>
            <a:off x="1028700" y="1165681"/>
            <a:ext cx="5537262" cy="954024"/>
          </a:xfrm>
          <a:prstGeom prst="rect">
            <a:avLst/>
          </a:prstGeom>
        </p:spPr>
        <p:txBody>
          <a:bodyPr lIns="0" tIns="0" rIns="0" bIns="0" rtlCol="0" anchor="t">
            <a:spAutoFit/>
          </a:bodyPr>
          <a:lstStyle/>
          <a:p>
            <a:pPr algn="l">
              <a:lnSpc>
                <a:spcPts val="7128"/>
              </a:lnSpc>
            </a:pPr>
            <a:r>
              <a:rPr lang="en-US" sz="7200" b="1" spc="-144">
                <a:solidFill>
                  <a:srgbClr val="F3F6FA"/>
                </a:solidFill>
                <a:latin typeface="Bebas Neue Bold"/>
                <a:ea typeface="Bebas Neue Bold"/>
                <a:cs typeface="Bebas Neue Bold"/>
                <a:sym typeface="Bebas Neue Bold"/>
              </a:rPr>
              <a:t>Résolution</a:t>
            </a:r>
          </a:p>
        </p:txBody>
      </p:sp>
      <p:sp>
        <p:nvSpPr>
          <p:cNvPr id="9" name="TextBox 9"/>
          <p:cNvSpPr txBox="1"/>
          <p:nvPr/>
        </p:nvSpPr>
        <p:spPr>
          <a:xfrm>
            <a:off x="1553836" y="4002314"/>
            <a:ext cx="2484764" cy="621902"/>
          </a:xfrm>
          <a:prstGeom prst="rect">
            <a:avLst/>
          </a:prstGeom>
        </p:spPr>
        <p:txBody>
          <a:bodyPr wrap="square" lIns="0" tIns="0" rIns="0" bIns="0" rtlCol="0" anchor="t">
            <a:spAutoFit/>
          </a:bodyPr>
          <a:lstStyle/>
          <a:p>
            <a:pPr algn="ctr">
              <a:lnSpc>
                <a:spcPts val="4894"/>
              </a:lnSpc>
              <a:spcBef>
                <a:spcPct val="0"/>
              </a:spcBef>
            </a:pPr>
            <a:r>
              <a:rPr lang="en-US" sz="3915" u="sng" dirty="0">
                <a:solidFill>
                  <a:srgbClr val="F3F6FA"/>
                </a:solidFill>
                <a:latin typeface="TT Fors"/>
                <a:ea typeface="TT Fors"/>
                <a:cs typeface="TT Fors"/>
                <a:sym typeface="TT Fors"/>
              </a:rPr>
              <a:t>Software:</a:t>
            </a:r>
          </a:p>
        </p:txBody>
      </p:sp>
      <p:sp>
        <p:nvSpPr>
          <p:cNvPr id="10" name="TextBox 10"/>
          <p:cNvSpPr txBox="1"/>
          <p:nvPr/>
        </p:nvSpPr>
        <p:spPr>
          <a:xfrm>
            <a:off x="1193017" y="4904588"/>
            <a:ext cx="5131583" cy="2617961"/>
          </a:xfrm>
          <a:prstGeom prst="rect">
            <a:avLst/>
          </a:prstGeom>
        </p:spPr>
        <p:txBody>
          <a:bodyPr wrap="square" lIns="0" tIns="0" rIns="0" bIns="0" rtlCol="0" anchor="t">
            <a:spAutoFit/>
          </a:bodyPr>
          <a:lstStyle/>
          <a:p>
            <a:pPr marL="694287" lvl="1" indent="-347144" algn="ctr">
              <a:lnSpc>
                <a:spcPts val="4019"/>
              </a:lnSpc>
              <a:spcBef>
                <a:spcPct val="0"/>
              </a:spcBef>
              <a:buFont typeface="Arial"/>
              <a:buChar char="•"/>
            </a:pPr>
            <a:r>
              <a:rPr lang="en-US" sz="3215" dirty="0">
                <a:solidFill>
                  <a:srgbClr val="F3F6FA"/>
                </a:solidFill>
                <a:latin typeface="TT Fors"/>
                <a:ea typeface="TT Fors"/>
                <a:cs typeface="TT Fors"/>
                <a:sym typeface="TT Fors"/>
              </a:rPr>
              <a:t>Code : STM32-Cube IDE</a:t>
            </a:r>
          </a:p>
          <a:p>
            <a:pPr marL="694287" lvl="1" indent="-347144" algn="l">
              <a:lnSpc>
                <a:spcPts val="4019"/>
              </a:lnSpc>
              <a:spcBef>
                <a:spcPct val="0"/>
              </a:spcBef>
              <a:buFont typeface="Arial"/>
              <a:buChar char="•"/>
            </a:pPr>
            <a:r>
              <a:rPr lang="en-US" sz="3215" dirty="0">
                <a:solidFill>
                  <a:srgbClr val="F3F6FA"/>
                </a:solidFill>
                <a:latin typeface="TT Fors"/>
                <a:ea typeface="TT Fors"/>
                <a:cs typeface="TT Fors"/>
                <a:sym typeface="TT Fors"/>
              </a:rPr>
              <a:t>The </a:t>
            </a:r>
            <a:r>
              <a:rPr lang="en-US" sz="3215" dirty="0" err="1">
                <a:solidFill>
                  <a:srgbClr val="F3F6FA"/>
                </a:solidFill>
                <a:latin typeface="TT Fors"/>
                <a:ea typeface="TT Fors"/>
                <a:cs typeface="TT Fors"/>
                <a:sym typeface="TT Fors"/>
              </a:rPr>
              <a:t>thing.network</a:t>
            </a:r>
            <a:r>
              <a:rPr lang="en-US" sz="3215" dirty="0">
                <a:solidFill>
                  <a:srgbClr val="F3F6FA"/>
                </a:solidFill>
                <a:latin typeface="TT Fors"/>
                <a:ea typeface="TT Fors"/>
                <a:cs typeface="TT Fors"/>
                <a:sym typeface="TT Fors"/>
              </a:rPr>
              <a:t> </a:t>
            </a:r>
          </a:p>
          <a:p>
            <a:pPr marL="694287" lvl="1" indent="-347144" algn="l">
              <a:lnSpc>
                <a:spcPts val="4019"/>
              </a:lnSpc>
              <a:spcBef>
                <a:spcPct val="0"/>
              </a:spcBef>
              <a:buFont typeface="Arial"/>
              <a:buChar char="•"/>
            </a:pPr>
            <a:r>
              <a:rPr lang="en-US" sz="3215" dirty="0">
                <a:solidFill>
                  <a:srgbClr val="F3F6FA"/>
                </a:solidFill>
                <a:latin typeface="TT Fors"/>
                <a:ea typeface="TT Fors"/>
                <a:cs typeface="TT Fors"/>
                <a:sym typeface="TT Fors"/>
              </a:rPr>
              <a:t>Tago.IO</a:t>
            </a:r>
          </a:p>
          <a:p>
            <a:pPr algn="ctr">
              <a:lnSpc>
                <a:spcPts val="4644"/>
              </a:lnSpc>
              <a:spcBef>
                <a:spcPct val="0"/>
              </a:spcBef>
            </a:pPr>
            <a:endParaRPr lang="en-US" sz="3215" dirty="0">
              <a:solidFill>
                <a:srgbClr val="F3F6FA"/>
              </a:solidFill>
              <a:latin typeface="TT Fors"/>
              <a:ea typeface="TT Fors"/>
              <a:cs typeface="TT Fors"/>
              <a:sym typeface="TT Fors"/>
            </a:endParaRPr>
          </a:p>
        </p:txBody>
      </p:sp>
      <p:sp>
        <p:nvSpPr>
          <p:cNvPr id="11" name="AutoShape 11"/>
          <p:cNvSpPr/>
          <p:nvPr/>
        </p:nvSpPr>
        <p:spPr>
          <a:xfrm flipV="1">
            <a:off x="5430291" y="5143500"/>
            <a:ext cx="8713289" cy="537728"/>
          </a:xfrm>
          <a:prstGeom prst="line">
            <a:avLst/>
          </a:prstGeom>
          <a:ln w="38100" cap="flat">
            <a:solidFill>
              <a:srgbClr val="FFFFFF"/>
            </a:solidFill>
            <a:prstDash val="solid"/>
            <a:headEnd type="none" w="sm" len="sm"/>
            <a:tailEnd type="arrow" w="med" len="sm"/>
          </a:ln>
        </p:spPr>
        <p:txBody>
          <a:bodyPr/>
          <a:lstStyle/>
          <a:p>
            <a:endParaRPr lang="fr-FR"/>
          </a:p>
        </p:txBody>
      </p:sp>
      <p:sp>
        <p:nvSpPr>
          <p:cNvPr id="12" name="AutoShape 12"/>
          <p:cNvSpPr/>
          <p:nvPr/>
        </p:nvSpPr>
        <p:spPr>
          <a:xfrm flipV="1">
            <a:off x="6401645" y="1800237"/>
            <a:ext cx="3152137" cy="3343263"/>
          </a:xfrm>
          <a:prstGeom prst="line">
            <a:avLst/>
          </a:prstGeom>
          <a:ln w="38100" cap="flat">
            <a:solidFill>
              <a:srgbClr val="FFFFFF"/>
            </a:solidFill>
            <a:prstDash val="solid"/>
            <a:headEnd type="none" w="sm" len="sm"/>
            <a:tailEnd type="arrow" w="med" len="sm"/>
          </a:ln>
        </p:spPr>
        <p:txBody>
          <a:bodyPr/>
          <a:lstStyle/>
          <a:p>
            <a:endParaRPr lang="fr-FR"/>
          </a:p>
        </p:txBody>
      </p:sp>
      <p:sp>
        <p:nvSpPr>
          <p:cNvPr id="13" name="AutoShape 13"/>
          <p:cNvSpPr/>
          <p:nvPr/>
        </p:nvSpPr>
        <p:spPr>
          <a:xfrm>
            <a:off x="3505200" y="6799132"/>
            <a:ext cx="6570354" cy="977510"/>
          </a:xfrm>
          <a:prstGeom prst="line">
            <a:avLst/>
          </a:prstGeom>
          <a:ln w="38100" cap="flat">
            <a:solidFill>
              <a:srgbClr val="FFFFFF"/>
            </a:solidFill>
            <a:prstDash val="solid"/>
            <a:headEnd type="none" w="sm" len="sm"/>
            <a:tailEnd type="arrow" w="med" len="sm"/>
          </a:ln>
        </p:spPr>
        <p:txBody>
          <a:bodyPr/>
          <a:lstStyle/>
          <a:p>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028700" y="1200150"/>
            <a:ext cx="5574658" cy="2354118"/>
          </a:xfrm>
          <a:prstGeom prst="rect">
            <a:avLst/>
          </a:prstGeom>
        </p:spPr>
        <p:txBody>
          <a:bodyPr lIns="0" tIns="0" rIns="0" bIns="0" rtlCol="0" anchor="t">
            <a:spAutoFit/>
          </a:bodyPr>
          <a:lstStyle/>
          <a:p>
            <a:pPr algn="l">
              <a:lnSpc>
                <a:spcPts val="8974"/>
              </a:lnSpc>
            </a:pPr>
            <a:r>
              <a:rPr lang="en-US" sz="9065" b="1" spc="-181">
                <a:solidFill>
                  <a:srgbClr val="F3F6FA"/>
                </a:solidFill>
                <a:latin typeface="Bebas Neue Bold"/>
                <a:ea typeface="Bebas Neue Bold"/>
                <a:cs typeface="Bebas Neue Bold"/>
                <a:sym typeface="Bebas Neue Bold"/>
              </a:rPr>
              <a:t>Difficultés rencontrées​</a:t>
            </a:r>
          </a:p>
        </p:txBody>
      </p:sp>
      <p:grpSp>
        <p:nvGrpSpPr>
          <p:cNvPr id="3" name="Group 3"/>
          <p:cNvGrpSpPr/>
          <p:nvPr/>
        </p:nvGrpSpPr>
        <p:grpSpPr>
          <a:xfrm>
            <a:off x="5109710" y="5143500"/>
            <a:ext cx="2987296" cy="5143500"/>
            <a:chOff x="0" y="0"/>
            <a:chExt cx="786778" cy="1354667"/>
          </a:xfrm>
        </p:grpSpPr>
        <p:sp>
          <p:nvSpPr>
            <p:cNvPr id="4" name="Freeform 4"/>
            <p:cNvSpPr/>
            <p:nvPr/>
          </p:nvSpPr>
          <p:spPr>
            <a:xfrm>
              <a:off x="0" y="0"/>
              <a:ext cx="786778" cy="1354667"/>
            </a:xfrm>
            <a:custGeom>
              <a:avLst/>
              <a:gdLst/>
              <a:ahLst/>
              <a:cxnLst/>
              <a:rect l="l" t="t" r="r" b="b"/>
              <a:pathLst>
                <a:path w="786778" h="1354667">
                  <a:moveTo>
                    <a:pt x="0" y="0"/>
                  </a:moveTo>
                  <a:lnTo>
                    <a:pt x="786778" y="0"/>
                  </a:lnTo>
                  <a:lnTo>
                    <a:pt x="786778" y="1354667"/>
                  </a:lnTo>
                  <a:lnTo>
                    <a:pt x="0" y="1354667"/>
                  </a:lnTo>
                  <a:close/>
                </a:path>
              </a:pathLst>
            </a:custGeom>
            <a:solidFill>
              <a:srgbClr val="AFC1D0"/>
            </a:solidFill>
          </p:spPr>
          <p:txBody>
            <a:bodyPr/>
            <a:lstStyle/>
            <a:p>
              <a:endParaRPr lang="fr-FR"/>
            </a:p>
          </p:txBody>
        </p:sp>
        <p:sp>
          <p:nvSpPr>
            <p:cNvPr id="5" name="TextBox 5"/>
            <p:cNvSpPr txBox="1"/>
            <p:nvPr/>
          </p:nvSpPr>
          <p:spPr>
            <a:xfrm>
              <a:off x="0" y="0"/>
              <a:ext cx="786778" cy="1354667"/>
            </a:xfrm>
            <a:prstGeom prst="rect">
              <a:avLst/>
            </a:prstGeom>
          </p:spPr>
          <p:txBody>
            <a:bodyPr lIns="50800" tIns="50800" rIns="50800" bIns="50800" rtlCol="0" anchor="ctr"/>
            <a:lstStyle/>
            <a:p>
              <a:pPr algn="ctr">
                <a:lnSpc>
                  <a:spcPts val="2889"/>
                </a:lnSpc>
              </a:pPr>
              <a:endParaRPr/>
            </a:p>
          </p:txBody>
        </p:sp>
      </p:grpSp>
      <p:grpSp>
        <p:nvGrpSpPr>
          <p:cNvPr id="6" name="Group 6"/>
          <p:cNvGrpSpPr/>
          <p:nvPr/>
        </p:nvGrpSpPr>
        <p:grpSpPr>
          <a:xfrm>
            <a:off x="5109710" y="3649852"/>
            <a:ext cx="2987296" cy="298729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fr-FR"/>
            </a:p>
          </p:txBody>
        </p:sp>
        <p:sp>
          <p:nvSpPr>
            <p:cNvPr id="8" name="TextBox 8"/>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9" name="Group 9"/>
          <p:cNvGrpSpPr/>
          <p:nvPr/>
        </p:nvGrpSpPr>
        <p:grpSpPr>
          <a:xfrm>
            <a:off x="5313820" y="3853963"/>
            <a:ext cx="2579075" cy="2579075"/>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0052" r="-20052"/>
              </a:stretch>
            </a:blipFill>
            <a:ln w="238125" cap="sq">
              <a:solidFill>
                <a:srgbClr val="262262"/>
              </a:solidFill>
              <a:prstDash val="solid"/>
              <a:miter/>
            </a:ln>
          </p:spPr>
          <p:txBody>
            <a:bodyPr/>
            <a:lstStyle/>
            <a:p>
              <a:endParaRPr lang="fr-FR"/>
            </a:p>
          </p:txBody>
        </p:sp>
      </p:grpSp>
      <p:grpSp>
        <p:nvGrpSpPr>
          <p:cNvPr id="11" name="Group 11"/>
          <p:cNvGrpSpPr/>
          <p:nvPr/>
        </p:nvGrpSpPr>
        <p:grpSpPr>
          <a:xfrm>
            <a:off x="10475124" y="45633"/>
            <a:ext cx="2987296" cy="5143500"/>
            <a:chOff x="0" y="0"/>
            <a:chExt cx="786778" cy="1354667"/>
          </a:xfrm>
        </p:grpSpPr>
        <p:sp>
          <p:nvSpPr>
            <p:cNvPr id="12" name="Freeform 12"/>
            <p:cNvSpPr/>
            <p:nvPr/>
          </p:nvSpPr>
          <p:spPr>
            <a:xfrm>
              <a:off x="0" y="0"/>
              <a:ext cx="786778" cy="1354667"/>
            </a:xfrm>
            <a:custGeom>
              <a:avLst/>
              <a:gdLst/>
              <a:ahLst/>
              <a:cxnLst/>
              <a:rect l="l" t="t" r="r" b="b"/>
              <a:pathLst>
                <a:path w="786778" h="1354667">
                  <a:moveTo>
                    <a:pt x="0" y="0"/>
                  </a:moveTo>
                  <a:lnTo>
                    <a:pt x="786778" y="0"/>
                  </a:lnTo>
                  <a:lnTo>
                    <a:pt x="786778" y="1354667"/>
                  </a:lnTo>
                  <a:lnTo>
                    <a:pt x="0" y="1354667"/>
                  </a:lnTo>
                  <a:close/>
                </a:path>
              </a:pathLst>
            </a:custGeom>
            <a:solidFill>
              <a:srgbClr val="AFC1D0"/>
            </a:solidFill>
          </p:spPr>
          <p:txBody>
            <a:bodyPr/>
            <a:lstStyle/>
            <a:p>
              <a:endParaRPr lang="fr-FR"/>
            </a:p>
          </p:txBody>
        </p:sp>
        <p:sp>
          <p:nvSpPr>
            <p:cNvPr id="13" name="TextBox 13"/>
            <p:cNvSpPr txBox="1"/>
            <p:nvPr/>
          </p:nvSpPr>
          <p:spPr>
            <a:xfrm>
              <a:off x="0" y="0"/>
              <a:ext cx="786778" cy="1354667"/>
            </a:xfrm>
            <a:prstGeom prst="rect">
              <a:avLst/>
            </a:prstGeom>
          </p:spPr>
          <p:txBody>
            <a:bodyPr lIns="50800" tIns="50800" rIns="50800" bIns="50800" rtlCol="0" anchor="ctr"/>
            <a:lstStyle/>
            <a:p>
              <a:pPr algn="ctr">
                <a:lnSpc>
                  <a:spcPts val="2889"/>
                </a:lnSpc>
              </a:pPr>
              <a:endParaRPr/>
            </a:p>
          </p:txBody>
        </p:sp>
      </p:grpSp>
      <p:grpSp>
        <p:nvGrpSpPr>
          <p:cNvPr id="14" name="Group 14"/>
          <p:cNvGrpSpPr/>
          <p:nvPr/>
        </p:nvGrpSpPr>
        <p:grpSpPr>
          <a:xfrm>
            <a:off x="10472573" y="3649852"/>
            <a:ext cx="2987296" cy="298729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FC1D0"/>
            </a:solidFill>
          </p:spPr>
          <p:txBody>
            <a:bodyPr/>
            <a:lstStyle/>
            <a:p>
              <a:endParaRPr lang="fr-FR"/>
            </a:p>
          </p:txBody>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17" name="Group 17"/>
          <p:cNvGrpSpPr/>
          <p:nvPr/>
        </p:nvGrpSpPr>
        <p:grpSpPr>
          <a:xfrm>
            <a:off x="10676683" y="3853963"/>
            <a:ext cx="2579075" cy="2579075"/>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4906" r="-24906"/>
              </a:stretch>
            </a:blipFill>
            <a:ln w="238125" cap="sq">
              <a:solidFill>
                <a:srgbClr val="262262"/>
              </a:solidFill>
              <a:prstDash val="solid"/>
              <a:miter/>
            </a:ln>
          </p:spPr>
          <p:txBody>
            <a:bodyPr/>
            <a:lstStyle/>
            <a:p>
              <a:endParaRPr lang="fr-FR"/>
            </a:p>
          </p:txBody>
        </p:sp>
      </p:grpSp>
      <p:sp>
        <p:nvSpPr>
          <p:cNvPr id="19" name="TextBox 19"/>
          <p:cNvSpPr txBox="1"/>
          <p:nvPr/>
        </p:nvSpPr>
        <p:spPr>
          <a:xfrm>
            <a:off x="5337548" y="7715250"/>
            <a:ext cx="2521553" cy="727710"/>
          </a:xfrm>
          <a:prstGeom prst="rect">
            <a:avLst/>
          </a:prstGeom>
        </p:spPr>
        <p:txBody>
          <a:bodyPr lIns="0" tIns="0" rIns="0" bIns="0" rtlCol="0" anchor="t">
            <a:spAutoFit/>
          </a:bodyPr>
          <a:lstStyle/>
          <a:p>
            <a:pPr algn="ctr">
              <a:lnSpc>
                <a:spcPts val="2999"/>
              </a:lnSpc>
            </a:pPr>
            <a:r>
              <a:rPr lang="en-US" sz="2399">
                <a:solidFill>
                  <a:srgbClr val="0B1320"/>
                </a:solidFill>
                <a:latin typeface="TT Fors"/>
                <a:ea typeface="TT Fors"/>
                <a:cs typeface="TT Fors"/>
                <a:sym typeface="TT Fors"/>
              </a:rPr>
              <a:t>Activation  des Capteurs</a:t>
            </a:r>
          </a:p>
        </p:txBody>
      </p:sp>
      <p:sp>
        <p:nvSpPr>
          <p:cNvPr id="21" name="TextBox 21"/>
          <p:cNvSpPr txBox="1"/>
          <p:nvPr/>
        </p:nvSpPr>
        <p:spPr>
          <a:xfrm>
            <a:off x="14859917" y="805309"/>
            <a:ext cx="2987296" cy="457222"/>
          </a:xfrm>
          <a:prstGeom prst="rect">
            <a:avLst/>
          </a:prstGeom>
        </p:spPr>
        <p:txBody>
          <a:bodyPr lIns="0" tIns="0" rIns="0" bIns="0" rtlCol="0" anchor="t">
            <a:spAutoFit/>
          </a:bodyPr>
          <a:lstStyle/>
          <a:p>
            <a:pPr algn="ctr">
              <a:lnSpc>
                <a:spcPts val="3745"/>
              </a:lnSpc>
            </a:pPr>
            <a:r>
              <a:rPr lang="en-US" sz="2996" b="1">
                <a:solidFill>
                  <a:srgbClr val="0B1320"/>
                </a:solidFill>
                <a:latin typeface="TT Fors Bold"/>
                <a:ea typeface="TT Fors Bold"/>
                <a:cs typeface="TT Fors Bold"/>
                <a:sym typeface="TT Fors Bold"/>
              </a:rPr>
              <a:t>Entertainment</a:t>
            </a:r>
          </a:p>
        </p:txBody>
      </p:sp>
      <p:sp>
        <p:nvSpPr>
          <p:cNvPr id="22" name="TextBox 22"/>
          <p:cNvSpPr txBox="1"/>
          <p:nvPr/>
        </p:nvSpPr>
        <p:spPr>
          <a:xfrm>
            <a:off x="10697860" y="1414694"/>
            <a:ext cx="2521553" cy="635000"/>
          </a:xfrm>
          <a:prstGeom prst="rect">
            <a:avLst/>
          </a:prstGeom>
        </p:spPr>
        <p:txBody>
          <a:bodyPr lIns="0" tIns="0" rIns="0" bIns="0" rtlCol="0" anchor="t">
            <a:spAutoFit/>
          </a:bodyPr>
          <a:lstStyle/>
          <a:p>
            <a:pPr algn="ctr">
              <a:lnSpc>
                <a:spcPts val="2500"/>
              </a:lnSpc>
            </a:pPr>
            <a:r>
              <a:rPr lang="en-US" sz="2000">
                <a:solidFill>
                  <a:srgbClr val="0B1320"/>
                </a:solidFill>
                <a:latin typeface="TT Fors"/>
                <a:ea typeface="TT Fors"/>
                <a:cs typeface="TT Fors"/>
                <a:sym typeface="TT Fors"/>
              </a:rPr>
              <a:t>Configuration du shield</a:t>
            </a:r>
          </a:p>
        </p:txBody>
      </p:sp>
      <p:sp>
        <p:nvSpPr>
          <p:cNvPr id="23" name="Freeform 23"/>
          <p:cNvSpPr/>
          <p:nvPr/>
        </p:nvSpPr>
        <p:spPr>
          <a:xfrm rot="-2700000">
            <a:off x="-3464289" y="6664482"/>
            <a:ext cx="5719997" cy="8525741"/>
          </a:xfrm>
          <a:custGeom>
            <a:avLst/>
            <a:gdLst/>
            <a:ahLst/>
            <a:cxnLst/>
            <a:rect l="l" t="t" r="r" b="b"/>
            <a:pathLst>
              <a:path w="5719997" h="8525741">
                <a:moveTo>
                  <a:pt x="0" y="0"/>
                </a:moveTo>
                <a:lnTo>
                  <a:pt x="5719997" y="0"/>
                </a:lnTo>
                <a:lnTo>
                  <a:pt x="5719997" y="8525741"/>
                </a:lnTo>
                <a:lnTo>
                  <a:pt x="0" y="85257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1320"/>
        </a:solidFill>
        <a:effectLst/>
      </p:bgPr>
    </p:bg>
    <p:spTree>
      <p:nvGrpSpPr>
        <p:cNvPr id="1" name=""/>
        <p:cNvGrpSpPr/>
        <p:nvPr/>
      </p:nvGrpSpPr>
      <p:grpSpPr>
        <a:xfrm>
          <a:off x="0" y="0"/>
          <a:ext cx="0" cy="0"/>
          <a:chOff x="0" y="0"/>
          <a:chExt cx="0" cy="0"/>
        </a:xfrm>
      </p:grpSpPr>
      <p:sp>
        <p:nvSpPr>
          <p:cNvPr id="2" name="TextBox 2"/>
          <p:cNvSpPr txBox="1"/>
          <p:nvPr/>
        </p:nvSpPr>
        <p:spPr>
          <a:xfrm>
            <a:off x="1496289" y="4586859"/>
            <a:ext cx="8851838" cy="1284732"/>
          </a:xfrm>
          <a:prstGeom prst="rect">
            <a:avLst/>
          </a:prstGeom>
        </p:spPr>
        <p:txBody>
          <a:bodyPr lIns="0" tIns="0" rIns="0" bIns="0" rtlCol="0" anchor="t">
            <a:spAutoFit/>
          </a:bodyPr>
          <a:lstStyle/>
          <a:p>
            <a:pPr algn="l">
              <a:lnSpc>
                <a:spcPts val="9504"/>
              </a:lnSpc>
            </a:pPr>
            <a:r>
              <a:rPr lang="en-US" sz="9600" b="1" spc="-192">
                <a:solidFill>
                  <a:srgbClr val="F3F6FA"/>
                </a:solidFill>
                <a:latin typeface="Bebas Neue Bold"/>
                <a:ea typeface="Bebas Neue Bold"/>
                <a:cs typeface="Bebas Neue Bold"/>
                <a:sym typeface="Bebas Neue Bold"/>
              </a:rPr>
              <a:t>Conclusion</a:t>
            </a:r>
          </a:p>
        </p:txBody>
      </p:sp>
      <p:sp>
        <p:nvSpPr>
          <p:cNvPr id="3" name="TextBox 3"/>
          <p:cNvSpPr txBox="1"/>
          <p:nvPr/>
        </p:nvSpPr>
        <p:spPr>
          <a:xfrm>
            <a:off x="280557" y="5592071"/>
            <a:ext cx="11517020" cy="4190522"/>
          </a:xfrm>
          <a:prstGeom prst="rect">
            <a:avLst/>
          </a:prstGeom>
        </p:spPr>
        <p:txBody>
          <a:bodyPr lIns="0" tIns="0" rIns="0" bIns="0" rtlCol="0" anchor="t">
            <a:spAutoFit/>
          </a:bodyPr>
          <a:lstStyle/>
          <a:p>
            <a:pPr algn="just">
              <a:lnSpc>
                <a:spcPts val="3701"/>
              </a:lnSpc>
            </a:pPr>
            <a:r>
              <a:rPr lang="en-US" sz="2643">
                <a:solidFill>
                  <a:srgbClr val="F3F6FA"/>
                </a:solidFill>
                <a:latin typeface="TT Fors"/>
                <a:ea typeface="TT Fors"/>
                <a:cs typeface="TT Fors"/>
                <a:sym typeface="TT Fors"/>
              </a:rPr>
              <a:t>Ce projet IoT nous a permis de développer un système capable de mesurer la température, l’humidité, la pression et la position sur les axes X, Y, Z. Grâce à l’intégration de capteurs et de plateformes comme STM32-Cube IDE et Tago.IO, nous avons pu collecter et visualiser les données en temps réel.</a:t>
            </a:r>
          </a:p>
          <a:p>
            <a:pPr algn="just">
              <a:lnSpc>
                <a:spcPts val="3701"/>
              </a:lnSpc>
            </a:pPr>
            <a:r>
              <a:rPr lang="en-US" sz="2643">
                <a:solidFill>
                  <a:srgbClr val="F3F6FA"/>
                </a:solidFill>
                <a:latin typeface="TT Fors"/>
                <a:ea typeface="TT Fors"/>
                <a:cs typeface="TT Fors"/>
                <a:sym typeface="TT Fors"/>
              </a:rPr>
              <a:t>Malgré quelques difficultés techniques, ce projet nous a offert une expérience concrète dans le domaine des objets connectés, en alliant électronique, communication et gestion de données.</a:t>
            </a:r>
          </a:p>
          <a:p>
            <a:pPr algn="just">
              <a:lnSpc>
                <a:spcPts val="3701"/>
              </a:lnSpc>
            </a:pPr>
            <a:endParaRPr lang="en-US" sz="2643">
              <a:solidFill>
                <a:srgbClr val="F3F6FA"/>
              </a:solidFill>
              <a:latin typeface="TT Fors"/>
              <a:ea typeface="TT Fors"/>
              <a:cs typeface="TT Fors"/>
              <a:sym typeface="TT Fors"/>
            </a:endParaRPr>
          </a:p>
        </p:txBody>
      </p:sp>
      <p:sp>
        <p:nvSpPr>
          <p:cNvPr id="4" name="Freeform 4"/>
          <p:cNvSpPr/>
          <p:nvPr/>
        </p:nvSpPr>
        <p:spPr>
          <a:xfrm rot="-1578356">
            <a:off x="11105145" y="-2760256"/>
            <a:ext cx="7549482" cy="11252615"/>
          </a:xfrm>
          <a:custGeom>
            <a:avLst/>
            <a:gdLst/>
            <a:ahLst/>
            <a:cxnLst/>
            <a:rect l="l" t="t" r="r" b="b"/>
            <a:pathLst>
              <a:path w="7549482" h="11252615">
                <a:moveTo>
                  <a:pt x="0" y="0"/>
                </a:moveTo>
                <a:lnTo>
                  <a:pt x="7549481" y="0"/>
                </a:lnTo>
                <a:lnTo>
                  <a:pt x="7549481" y="11252615"/>
                </a:lnTo>
                <a:lnTo>
                  <a:pt x="0" y="112526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grpSp>
        <p:nvGrpSpPr>
          <p:cNvPr id="5" name="Group 5"/>
          <p:cNvGrpSpPr/>
          <p:nvPr/>
        </p:nvGrpSpPr>
        <p:grpSpPr>
          <a:xfrm>
            <a:off x="12245296" y="1028700"/>
            <a:ext cx="7130765" cy="713076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F6FA"/>
            </a:solidFill>
          </p:spPr>
          <p:txBody>
            <a:bodyPr/>
            <a:lstStyle/>
            <a:p>
              <a:endParaRPr lang="fr-FR"/>
            </a:p>
          </p:txBody>
        </p:sp>
        <p:sp>
          <p:nvSpPr>
            <p:cNvPr id="7" name="TextBox 7"/>
            <p:cNvSpPr txBox="1"/>
            <p:nvPr/>
          </p:nvSpPr>
          <p:spPr>
            <a:xfrm>
              <a:off x="76200" y="66675"/>
              <a:ext cx="660400" cy="669925"/>
            </a:xfrm>
            <a:prstGeom prst="rect">
              <a:avLst/>
            </a:prstGeom>
          </p:spPr>
          <p:txBody>
            <a:bodyPr lIns="50800" tIns="50800" rIns="50800" bIns="50800" rtlCol="0" anchor="ctr"/>
            <a:lstStyle/>
            <a:p>
              <a:pPr algn="ctr">
                <a:lnSpc>
                  <a:spcPts val="3269"/>
                </a:lnSpc>
              </a:pPr>
              <a:endParaRPr/>
            </a:p>
          </p:txBody>
        </p:sp>
      </p:grpSp>
      <p:grpSp>
        <p:nvGrpSpPr>
          <p:cNvPr id="8" name="Group 8"/>
          <p:cNvGrpSpPr/>
          <p:nvPr/>
        </p:nvGrpSpPr>
        <p:grpSpPr>
          <a:xfrm>
            <a:off x="12677700" y="1590998"/>
            <a:ext cx="6136063" cy="61360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a:ln w="238125" cap="sq">
              <a:solidFill>
                <a:srgbClr val="262262"/>
              </a:solidFill>
              <a:prstDash val="solid"/>
              <a:miter/>
            </a:ln>
          </p:spPr>
          <p:txBody>
            <a:bodyPr/>
            <a:lstStyle/>
            <a:p>
              <a:endParaRPr lang="fr-FR"/>
            </a:p>
          </p:txBody>
        </p:sp>
      </p:grpSp>
      <p:sp>
        <p:nvSpPr>
          <p:cNvPr id="10" name="Freeform 10"/>
          <p:cNvSpPr/>
          <p:nvPr/>
        </p:nvSpPr>
        <p:spPr>
          <a:xfrm rot="-8100000">
            <a:off x="-3712870" y="-4896225"/>
            <a:ext cx="7425739" cy="11068175"/>
          </a:xfrm>
          <a:custGeom>
            <a:avLst/>
            <a:gdLst/>
            <a:ahLst/>
            <a:cxnLst/>
            <a:rect l="l" t="t" r="r" b="b"/>
            <a:pathLst>
              <a:path w="7425739" h="11068175">
                <a:moveTo>
                  <a:pt x="0" y="0"/>
                </a:moveTo>
                <a:lnTo>
                  <a:pt x="7425740" y="0"/>
                </a:lnTo>
                <a:lnTo>
                  <a:pt x="7425740" y="11068176"/>
                </a:lnTo>
                <a:lnTo>
                  <a:pt x="0" y="110681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fr-F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390</Words>
  <Application>Microsoft Office PowerPoint</Application>
  <PresentationFormat>Personnalisé</PresentationFormat>
  <Paragraphs>56</Paragraphs>
  <Slides>10</Slides>
  <Notes>5</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10</vt:i4>
      </vt:variant>
    </vt:vector>
  </HeadingPairs>
  <TitlesOfParts>
    <vt:vector size="17" baseType="lpstr">
      <vt:lpstr>Calibri</vt:lpstr>
      <vt:lpstr>TT Fors Bold</vt:lpstr>
      <vt:lpstr>Aptos</vt:lpstr>
      <vt:lpstr>Bebas Neue Bold</vt:lpstr>
      <vt:lpstr>Arial</vt:lpstr>
      <vt:lpstr>TT Fors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IOT</dc:title>
  <cp:lastModifiedBy>Lucas BERENGUIER</cp:lastModifiedBy>
  <cp:revision>3</cp:revision>
  <dcterms:created xsi:type="dcterms:W3CDTF">2006-08-16T00:00:00Z</dcterms:created>
  <dcterms:modified xsi:type="dcterms:W3CDTF">2025-04-17T11:31:59Z</dcterms:modified>
  <dc:identifier>DAGk3hzf1WA</dc:identifier>
</cp:coreProperties>
</file>